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55"/>
  </p:notesMasterIdLst>
  <p:sldIdLst>
    <p:sldId id="256" r:id="rId2"/>
    <p:sldId id="373" r:id="rId3"/>
    <p:sldId id="291" r:id="rId4"/>
    <p:sldId id="288" r:id="rId5"/>
    <p:sldId id="282" r:id="rId6"/>
    <p:sldId id="283" r:id="rId7"/>
    <p:sldId id="287" r:id="rId8"/>
    <p:sldId id="323" r:id="rId9"/>
    <p:sldId id="289" r:id="rId10"/>
    <p:sldId id="292" r:id="rId11"/>
    <p:sldId id="314" r:id="rId12"/>
    <p:sldId id="324" r:id="rId13"/>
    <p:sldId id="372" r:id="rId14"/>
    <p:sldId id="349" r:id="rId15"/>
    <p:sldId id="329" r:id="rId16"/>
    <p:sldId id="350" r:id="rId17"/>
    <p:sldId id="333" r:id="rId18"/>
    <p:sldId id="332" r:id="rId19"/>
    <p:sldId id="351" r:id="rId20"/>
    <p:sldId id="335" r:id="rId21"/>
    <p:sldId id="354" r:id="rId22"/>
    <p:sldId id="339" r:id="rId23"/>
    <p:sldId id="355" r:id="rId24"/>
    <p:sldId id="293" r:id="rId25"/>
    <p:sldId id="315" r:id="rId26"/>
    <p:sldId id="362" r:id="rId27"/>
    <p:sldId id="316" r:id="rId28"/>
    <p:sldId id="356" r:id="rId29"/>
    <p:sldId id="367" r:id="rId30"/>
    <p:sldId id="363" r:id="rId31"/>
    <p:sldId id="360" r:id="rId32"/>
    <p:sldId id="361" r:id="rId33"/>
    <p:sldId id="295" r:id="rId34"/>
    <p:sldId id="342" r:id="rId35"/>
    <p:sldId id="364" r:id="rId36"/>
    <p:sldId id="319" r:id="rId37"/>
    <p:sldId id="320" r:id="rId38"/>
    <p:sldId id="321" r:id="rId39"/>
    <p:sldId id="322" r:id="rId40"/>
    <p:sldId id="301" r:id="rId41"/>
    <p:sldId id="366" r:id="rId42"/>
    <p:sldId id="300" r:id="rId43"/>
    <p:sldId id="305" r:id="rId44"/>
    <p:sldId id="306" r:id="rId45"/>
    <p:sldId id="303" r:id="rId46"/>
    <p:sldId id="304" r:id="rId47"/>
    <p:sldId id="307" r:id="rId48"/>
    <p:sldId id="308" r:id="rId49"/>
    <p:sldId id="309" r:id="rId50"/>
    <p:sldId id="344" r:id="rId51"/>
    <p:sldId id="343" r:id="rId52"/>
    <p:sldId id="345" r:id="rId53"/>
    <p:sldId id="313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76">
          <p15:clr>
            <a:srgbClr val="A4A3A4"/>
          </p15:clr>
        </p15:guide>
        <p15:guide id="2" pos="28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FF00"/>
    <a:srgbClr val="00B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9" autoAdjust="0"/>
    <p:restoredTop sz="94688" autoAdjust="0"/>
  </p:normalViewPr>
  <p:slideViewPr>
    <p:cSldViewPr snapToGrid="0" showGuides="1">
      <p:cViewPr varScale="1">
        <p:scale>
          <a:sx n="87" d="100"/>
          <a:sy n="87" d="100"/>
        </p:scale>
        <p:origin x="-1344" y="-84"/>
      </p:cViewPr>
      <p:guideLst>
        <p:guide orient="horz" pos="2176"/>
        <p:guide pos="2897"/>
      </p:guideLst>
    </p:cSldViewPr>
  </p:slideViewPr>
  <p:outlineViewPr>
    <p:cViewPr>
      <p:scale>
        <a:sx n="33" d="100"/>
        <a:sy n="33" d="100"/>
      </p:scale>
      <p:origin x="0" y="-623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73C346C-D828-43A4-888C-833D3A430D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792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BD5E8C-24E5-4275-9A33-1F4167A9900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552014-C89F-4CF1-AC68-4AC91351B4ED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BCE76-8DC9-4C17-8CDF-75F0509BDF4D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83A11B-B398-440E-B24C-4A601ABD1DB4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635DBD-6AA8-4B1F-B9D2-8F6ED5EF9613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C21B91-370F-4004-9D2A-D424E75B9B31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AE83E9-6B7F-4B48-B0AC-C2BA903333AA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2235F7-158C-4822-9D7F-634B02E61C2C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1E1A1F-CFA7-4832-B9C0-395D4299F84C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521A9C-9FA4-4DB7-B22C-2C964FFDABEC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BD5E8C-24E5-4275-9A33-1F4167A9900F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2978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EC78B8-7DA2-4D4E-91C8-45982232942F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2FD1BF-7154-4ABD-BB7B-E46214EBF380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79898-3DF9-444A-A031-A9256E4A1850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71475B-7400-42E9-B0AA-60A26E8C9447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368242-5F7F-46E7-AA19-D4C7D96971E6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368242-5F7F-46E7-AA19-D4C7D96971E6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7782DB-D7FF-4BB2-ABFE-0A317974D4F9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00200" y="2438400"/>
            <a:ext cx="6400800" cy="1752600"/>
          </a:xfrm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def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990600"/>
            <a:ext cx="7772400" cy="1143000"/>
          </a:xfrm>
          <a:effectLst/>
        </p:spPr>
        <p:txBody>
          <a:bodyPr lIns="91440" tIns="45720" rIns="91440" bIns="45720"/>
          <a:lstStyle>
            <a:lvl1pPr algn="ctr">
              <a:defRPr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54D68-E8E8-4AB6-860C-68AD4ED6BC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332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9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431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52600"/>
            <a:ext cx="8534400" cy="3962400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16388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191500" cy="471489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428625"/>
            <a:ext cx="850106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7B970-101C-488E-9F80-C2291476362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77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E7A7D-C95B-4E0D-BE6C-23D4260F38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3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94460"/>
            <a:ext cx="4191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02080"/>
            <a:ext cx="4191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35824-51F5-4E47-B443-65D5E4DC03D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97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289F8-5E53-4A51-9328-5DE372E2290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4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81BC-2373-466E-A37E-45DF5C20AC3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85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6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0944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33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3094" y="5849443"/>
            <a:ext cx="1246187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Arc 3"/>
          <p:cNvSpPr>
            <a:spLocks/>
          </p:cNvSpPr>
          <p:nvPr/>
        </p:nvSpPr>
        <p:spPr bwMode="auto">
          <a:xfrm>
            <a:off x="0" y="228600"/>
            <a:ext cx="8410575" cy="66182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4438"/>
            <a:ext cx="853440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428625"/>
            <a:ext cx="850106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994394" y="6108206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F3FCE4F-4B12-4BF2-9262-7BEABEB6BE8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7" name="Date Placeholder 9"/>
          <p:cNvSpPr txBox="1">
            <a:spLocks/>
          </p:cNvSpPr>
          <p:nvPr userDrawn="1"/>
        </p:nvSpPr>
        <p:spPr>
          <a:xfrm>
            <a:off x="357188" y="6215063"/>
            <a:ext cx="2111692" cy="365125"/>
          </a:xfrm>
          <a:prstGeom prst="rect">
            <a:avLst/>
          </a:prstGeom>
        </p:spPr>
        <p:txBody>
          <a:bodyPr anchor="ctr"/>
          <a:lstStyle>
            <a:lvl1pPr algn="l">
              <a:defRPr sz="12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July 2017 – V0.18</a:t>
            </a:r>
            <a:endParaRPr lang="en-GB" dirty="0"/>
          </a:p>
        </p:txBody>
      </p:sp>
      <p:sp>
        <p:nvSpPr>
          <p:cNvPr id="1033" name="TextBox 8"/>
          <p:cNvSpPr txBox="1">
            <a:spLocks noChangeArrowheads="1"/>
          </p:cNvSpPr>
          <p:nvPr userDrawn="1"/>
        </p:nvSpPr>
        <p:spPr bwMode="auto">
          <a:xfrm>
            <a:off x="2530475" y="6238875"/>
            <a:ext cx="4007828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200" b="1" i="1" dirty="0">
                <a:solidFill>
                  <a:schemeClr val="bg1"/>
                </a:solidFill>
                <a:latin typeface="Arial" charset="0"/>
              </a:rPr>
              <a:t>Paediatric – Daily</a:t>
            </a:r>
            <a:r>
              <a:rPr lang="en-GB" sz="1200" b="1" i="1" baseline="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1200" b="1" i="1" dirty="0">
                <a:solidFill>
                  <a:schemeClr val="bg1"/>
                </a:solidFill>
                <a:latin typeface="Arial" charset="0"/>
              </a:rPr>
              <a:t>Fluid Prescription &amp; Balance Chart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62" r:id="rId1"/>
    <p:sldLayoutId id="2147484363" r:id="rId2"/>
    <p:sldLayoutId id="2147484364" r:id="rId3"/>
    <p:sldLayoutId id="2147484365" r:id="rId4"/>
    <p:sldLayoutId id="2147484366" r:id="rId5"/>
    <p:sldLayoutId id="2147484367" r:id="rId6"/>
    <p:sldLayoutId id="2147484368" r:id="rId7"/>
    <p:sldLayoutId id="2147484369" r:id="rId8"/>
    <p:sldLayoutId id="2147484370" r:id="rId9"/>
    <p:sldLayoutId id="2147484371" r:id="rId10"/>
    <p:sldLayoutId id="2147484372" r:id="rId11"/>
    <p:sldLayoutId id="2147484373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200" b="1" dirty="0">
          <a:solidFill>
            <a:srgbClr val="00B5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B5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B5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B5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B5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5000"/>
        <a:buFont typeface="Wingdings" pitchFamily="2" charset="2"/>
        <a:buChar char="v"/>
        <a:defRPr sz="2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Wingdings" pitchFamily="2" charset="2"/>
        <a:buChar char="v"/>
        <a:defRPr sz="20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l"/>
        <a:defRPr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em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7693133-173B-4F59-9695-C362CC149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390"/>
            <a:ext cx="9144000" cy="63023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84D86E-BA05-4CD7-A1CF-7C8B5C897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591" y="3683851"/>
            <a:ext cx="1488073" cy="169086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5426" y="295003"/>
            <a:ext cx="8278152" cy="2133187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en-GB" sz="3200" dirty="0"/>
              <a:t>Paediatric </a:t>
            </a:r>
            <a:br>
              <a:rPr lang="en-GB" sz="3200" dirty="0"/>
            </a:br>
            <a:r>
              <a:rPr lang="en-GB" sz="3200" dirty="0"/>
              <a:t>Daily Fluid </a:t>
            </a:r>
            <a:r>
              <a:rPr lang="en-GB" dirty="0"/>
              <a:t>Prescription &amp; </a:t>
            </a:r>
            <a:r>
              <a:rPr lang="en-GB" sz="3200" dirty="0"/>
              <a:t>Balance  Chart</a:t>
            </a:r>
          </a:p>
          <a:p>
            <a:pPr eaLnBrk="1" hangingPunct="1">
              <a:defRPr/>
            </a:pPr>
            <a:endParaRPr lang="en-GB" sz="3200" dirty="0"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  <a:p>
            <a:pPr eaLnBrk="1" hangingPunct="1">
              <a:defRPr/>
            </a:pPr>
            <a:r>
              <a:rPr lang="en-GB" sz="3200" dirty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2017</a:t>
            </a:r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9263" y="5841650"/>
            <a:ext cx="1246187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18" y="6036750"/>
            <a:ext cx="1757985" cy="6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0804" y="1265717"/>
            <a:ext cx="5993081" cy="445376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FF0000"/>
                </a:solidFill>
              </a:rPr>
              <a:t>2. </a:t>
            </a:r>
            <a:r>
              <a:rPr lang="en-GB"/>
              <a:t>Insert patient’s weight in </a:t>
            </a:r>
            <a:r>
              <a:rPr lang="en-GB" err="1"/>
              <a:t>kgs</a:t>
            </a:r>
            <a:endParaRPr lang="en-GB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B765380E-DFE2-49B0-9C9C-FAB1E765D651}" type="slidenum">
              <a:rPr lang="en-GB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10</a:t>
            </a:fld>
            <a:endParaRPr lang="en-GB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7013" y="3023737"/>
            <a:ext cx="5970587" cy="460375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latin typeface="+mn-lt"/>
              </a:rPr>
              <a:t>The weight used must be a recent weight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7498" y="4046763"/>
            <a:ext cx="5097870" cy="830997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latin typeface="+mn-lt"/>
              </a:rPr>
              <a:t>Indicate whether measured &amp; when </a:t>
            </a:r>
          </a:p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latin typeface="+mn-lt"/>
              </a:rPr>
              <a:t>or only estimated</a:t>
            </a: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 rot="-5400000">
            <a:off x="2261770" y="2248883"/>
            <a:ext cx="447675" cy="876482"/>
          </a:xfrm>
          <a:custGeom>
            <a:avLst/>
            <a:gdLst>
              <a:gd name="T0" fmla="*/ 114055 w 570621"/>
              <a:gd name="T1" fmla="*/ 29925 h 841571"/>
              <a:gd name="T2" fmla="*/ 104631 w 570621"/>
              <a:gd name="T3" fmla="*/ 25321 h 841571"/>
              <a:gd name="T4" fmla="*/ 100861 w 570621"/>
              <a:gd name="T5" fmla="*/ 18416 h 841571"/>
              <a:gd name="T6" fmla="*/ 89554 w 570621"/>
              <a:gd name="T7" fmla="*/ 13812 h 841571"/>
              <a:gd name="T8" fmla="*/ 85785 w 570621"/>
              <a:gd name="T9" fmla="*/ 6906 h 841571"/>
              <a:gd name="T10" fmla="*/ 72591 w 570621"/>
              <a:gd name="T11" fmla="*/ 0 h 841571"/>
              <a:gd name="T12" fmla="*/ 25475 w 570621"/>
              <a:gd name="T13" fmla="*/ 4604 h 841571"/>
              <a:gd name="T14" fmla="*/ 19820 w 570621"/>
              <a:gd name="T15" fmla="*/ 6906 h 841571"/>
              <a:gd name="T16" fmla="*/ 14166 w 570621"/>
              <a:gd name="T17" fmla="*/ 13812 h 841571"/>
              <a:gd name="T18" fmla="*/ 8511 w 570621"/>
              <a:gd name="T19" fmla="*/ 27623 h 841571"/>
              <a:gd name="T20" fmla="*/ 6628 w 570621"/>
              <a:gd name="T21" fmla="*/ 34529 h 841571"/>
              <a:gd name="T22" fmla="*/ 2858 w 570621"/>
              <a:gd name="T23" fmla="*/ 52945 h 841571"/>
              <a:gd name="T24" fmla="*/ 4743 w 570621"/>
              <a:gd name="T25" fmla="*/ 177249 h 841571"/>
              <a:gd name="T26" fmla="*/ 6628 w 570621"/>
              <a:gd name="T27" fmla="*/ 186456 h 841571"/>
              <a:gd name="T28" fmla="*/ 10397 w 570621"/>
              <a:gd name="T29" fmla="*/ 193362 h 841571"/>
              <a:gd name="T30" fmla="*/ 12281 w 570621"/>
              <a:gd name="T31" fmla="*/ 200268 h 841571"/>
              <a:gd name="T32" fmla="*/ 23590 w 570621"/>
              <a:gd name="T33" fmla="*/ 216382 h 841571"/>
              <a:gd name="T34" fmla="*/ 31128 w 570621"/>
              <a:gd name="T35" fmla="*/ 225590 h 841571"/>
              <a:gd name="T36" fmla="*/ 36782 w 570621"/>
              <a:gd name="T37" fmla="*/ 232496 h 841571"/>
              <a:gd name="T38" fmla="*/ 57515 w 570621"/>
              <a:gd name="T39" fmla="*/ 239402 h 841571"/>
              <a:gd name="T40" fmla="*/ 114055 w 570621"/>
              <a:gd name="T41" fmla="*/ 234798 h 841571"/>
              <a:gd name="T42" fmla="*/ 115939 w 570621"/>
              <a:gd name="T43" fmla="*/ 227892 h 841571"/>
              <a:gd name="T44" fmla="*/ 119708 w 570621"/>
              <a:gd name="T45" fmla="*/ 211778 h 841571"/>
              <a:gd name="T46" fmla="*/ 127247 w 570621"/>
              <a:gd name="T47" fmla="*/ 181853 h 841571"/>
              <a:gd name="T48" fmla="*/ 132901 w 570621"/>
              <a:gd name="T49" fmla="*/ 165739 h 841571"/>
              <a:gd name="T50" fmla="*/ 129132 w 570621"/>
              <a:gd name="T51" fmla="*/ 75964 h 841571"/>
              <a:gd name="T52" fmla="*/ 127247 w 570621"/>
              <a:gd name="T53" fmla="*/ 69058 h 841571"/>
              <a:gd name="T54" fmla="*/ 123478 w 570621"/>
              <a:gd name="T55" fmla="*/ 62152 h 841571"/>
              <a:gd name="T56" fmla="*/ 121593 w 570621"/>
              <a:gd name="T57" fmla="*/ 52945 h 841571"/>
              <a:gd name="T58" fmla="*/ 104631 w 570621"/>
              <a:gd name="T59" fmla="*/ 29925 h 841571"/>
              <a:gd name="T60" fmla="*/ 97092 w 570621"/>
              <a:gd name="T61" fmla="*/ 23019 h 84157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70621"/>
              <a:gd name="T94" fmla="*/ 0 h 841571"/>
              <a:gd name="T95" fmla="*/ 570621 w 570621"/>
              <a:gd name="T96" fmla="*/ 841571 h 84157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70621" h="841571">
                <a:moveTo>
                  <a:pt x="489701" y="105196"/>
                </a:moveTo>
                <a:cubicBezTo>
                  <a:pt x="476214" y="99801"/>
                  <a:pt x="461061" y="97455"/>
                  <a:pt x="449241" y="89012"/>
                </a:cubicBezTo>
                <a:cubicBezTo>
                  <a:pt x="441327" y="83359"/>
                  <a:pt x="441303" y="69890"/>
                  <a:pt x="433056" y="64736"/>
                </a:cubicBezTo>
                <a:cubicBezTo>
                  <a:pt x="418590" y="55695"/>
                  <a:pt x="384504" y="48552"/>
                  <a:pt x="384504" y="48552"/>
                </a:cubicBezTo>
                <a:cubicBezTo>
                  <a:pt x="379109" y="40460"/>
                  <a:pt x="375791" y="30502"/>
                  <a:pt x="368320" y="24276"/>
                </a:cubicBezTo>
                <a:cubicBezTo>
                  <a:pt x="354988" y="13166"/>
                  <a:pt x="328541" y="5622"/>
                  <a:pt x="311676" y="0"/>
                </a:cubicBezTo>
                <a:cubicBezTo>
                  <a:pt x="244242" y="5395"/>
                  <a:pt x="176639" y="8977"/>
                  <a:pt x="109375" y="16184"/>
                </a:cubicBezTo>
                <a:cubicBezTo>
                  <a:pt x="100894" y="17093"/>
                  <a:pt x="92196" y="19545"/>
                  <a:pt x="85099" y="24276"/>
                </a:cubicBezTo>
                <a:cubicBezTo>
                  <a:pt x="75577" y="30624"/>
                  <a:pt x="68915" y="40460"/>
                  <a:pt x="60823" y="48552"/>
                </a:cubicBezTo>
                <a:cubicBezTo>
                  <a:pt x="40484" y="109570"/>
                  <a:pt x="67920" y="34358"/>
                  <a:pt x="36547" y="97104"/>
                </a:cubicBezTo>
                <a:cubicBezTo>
                  <a:pt x="32732" y="104733"/>
                  <a:pt x="30699" y="113151"/>
                  <a:pt x="28455" y="121380"/>
                </a:cubicBezTo>
                <a:cubicBezTo>
                  <a:pt x="22603" y="142839"/>
                  <a:pt x="17666" y="164537"/>
                  <a:pt x="12271" y="186116"/>
                </a:cubicBezTo>
                <a:cubicBezTo>
                  <a:pt x="-8393" y="372096"/>
                  <a:pt x="-1109" y="272375"/>
                  <a:pt x="20363" y="623086"/>
                </a:cubicBezTo>
                <a:cubicBezTo>
                  <a:pt x="21043" y="634187"/>
                  <a:pt x="24074" y="645232"/>
                  <a:pt x="28455" y="655454"/>
                </a:cubicBezTo>
                <a:cubicBezTo>
                  <a:pt x="32286" y="664393"/>
                  <a:pt x="40290" y="671032"/>
                  <a:pt x="44639" y="679731"/>
                </a:cubicBezTo>
                <a:cubicBezTo>
                  <a:pt x="48454" y="687360"/>
                  <a:pt x="48499" y="696601"/>
                  <a:pt x="52731" y="704007"/>
                </a:cubicBezTo>
                <a:cubicBezTo>
                  <a:pt x="66572" y="728229"/>
                  <a:pt x="82151" y="741519"/>
                  <a:pt x="101283" y="760651"/>
                </a:cubicBezTo>
                <a:cubicBezTo>
                  <a:pt x="116696" y="806891"/>
                  <a:pt x="96659" y="768358"/>
                  <a:pt x="133651" y="793019"/>
                </a:cubicBezTo>
                <a:cubicBezTo>
                  <a:pt x="143173" y="799367"/>
                  <a:pt x="148615" y="810643"/>
                  <a:pt x="157927" y="817295"/>
                </a:cubicBezTo>
                <a:cubicBezTo>
                  <a:pt x="188819" y="839361"/>
                  <a:pt x="207661" y="835960"/>
                  <a:pt x="246940" y="841571"/>
                </a:cubicBezTo>
                <a:cubicBezTo>
                  <a:pt x="327860" y="836176"/>
                  <a:pt x="409636" y="838301"/>
                  <a:pt x="489701" y="825387"/>
                </a:cubicBezTo>
                <a:cubicBezTo>
                  <a:pt x="498122" y="824029"/>
                  <a:pt x="495342" y="809281"/>
                  <a:pt x="497793" y="801111"/>
                </a:cubicBezTo>
                <a:cubicBezTo>
                  <a:pt x="503436" y="782302"/>
                  <a:pt x="508810" y="763412"/>
                  <a:pt x="513977" y="744467"/>
                </a:cubicBezTo>
                <a:cubicBezTo>
                  <a:pt x="523887" y="708129"/>
                  <a:pt x="528649" y="674663"/>
                  <a:pt x="546345" y="639270"/>
                </a:cubicBezTo>
                <a:cubicBezTo>
                  <a:pt x="566344" y="599273"/>
                  <a:pt x="558714" y="618346"/>
                  <a:pt x="570621" y="582626"/>
                </a:cubicBezTo>
                <a:cubicBezTo>
                  <a:pt x="565226" y="477430"/>
                  <a:pt x="561942" y="372104"/>
                  <a:pt x="554437" y="267037"/>
                </a:cubicBezTo>
                <a:cubicBezTo>
                  <a:pt x="553829" y="258529"/>
                  <a:pt x="550160" y="250390"/>
                  <a:pt x="546345" y="242761"/>
                </a:cubicBezTo>
                <a:cubicBezTo>
                  <a:pt x="541996" y="234062"/>
                  <a:pt x="535556" y="226576"/>
                  <a:pt x="530161" y="218484"/>
                </a:cubicBezTo>
                <a:cubicBezTo>
                  <a:pt x="527464" y="207695"/>
                  <a:pt x="527043" y="196063"/>
                  <a:pt x="522069" y="186116"/>
                </a:cubicBezTo>
                <a:cubicBezTo>
                  <a:pt x="495340" y="132658"/>
                  <a:pt x="491375" y="141310"/>
                  <a:pt x="449241" y="105196"/>
                </a:cubicBezTo>
                <a:cubicBezTo>
                  <a:pt x="420613" y="80658"/>
                  <a:pt x="446345" y="95656"/>
                  <a:pt x="416872" y="80920"/>
                </a:cubicBezTo>
              </a:path>
            </a:pathLst>
          </a:cu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grpId="1" nodeType="afterEffect">
                                  <p:stCondLst>
                                    <p:cond delay="3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1" nodeType="afterEffect">
                                  <p:stCondLst>
                                    <p:cond delay="3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0804" y="1265717"/>
            <a:ext cx="5993081" cy="445376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</a:rPr>
              <a:t>3. </a:t>
            </a:r>
            <a:r>
              <a:rPr lang="en-GB" dirty="0"/>
              <a:t>Complete previous days fluid volumes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776CE91D-4339-4354-9611-1165C8488E68}" type="slidenum">
              <a:rPr lang="en-GB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11</a:t>
            </a:fld>
            <a:endParaRPr lang="en-GB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-5400000">
            <a:off x="2140182" y="1538789"/>
            <a:ext cx="662956" cy="1621712"/>
          </a:xfrm>
          <a:custGeom>
            <a:avLst/>
            <a:gdLst>
              <a:gd name="T0" fmla="*/ 554792 w 570621"/>
              <a:gd name="T1" fmla="*/ 17392122 h 841571"/>
              <a:gd name="T2" fmla="*/ 508954 w 570621"/>
              <a:gd name="T3" fmla="*/ 14716466 h 841571"/>
              <a:gd name="T4" fmla="*/ 490619 w 570621"/>
              <a:gd name="T5" fmla="*/ 10702836 h 841571"/>
              <a:gd name="T6" fmla="*/ 435612 w 570621"/>
              <a:gd name="T7" fmla="*/ 8027182 h 841571"/>
              <a:gd name="T8" fmla="*/ 417277 w 570621"/>
              <a:gd name="T9" fmla="*/ 4013542 h 841571"/>
              <a:gd name="T10" fmla="*/ 353104 w 570621"/>
              <a:gd name="T11" fmla="*/ 0 h 841571"/>
              <a:gd name="T12" fmla="*/ 123913 w 570621"/>
              <a:gd name="T13" fmla="*/ 2675725 h 841571"/>
              <a:gd name="T14" fmla="*/ 96409 w 570621"/>
              <a:gd name="T15" fmla="*/ 4013542 h 841571"/>
              <a:gd name="T16" fmla="*/ 68907 w 570621"/>
              <a:gd name="T17" fmla="*/ 8027182 h 841571"/>
              <a:gd name="T18" fmla="*/ 41405 w 570621"/>
              <a:gd name="T19" fmla="*/ 16054289 h 841571"/>
              <a:gd name="T20" fmla="*/ 32237 w 570621"/>
              <a:gd name="T21" fmla="*/ 20067867 h 841571"/>
              <a:gd name="T22" fmla="*/ 13901 w 570621"/>
              <a:gd name="T23" fmla="*/ 30770754 h 841571"/>
              <a:gd name="T24" fmla="*/ 23069 w 570621"/>
              <a:gd name="T25" fmla="*/ 103015404 h 841571"/>
              <a:gd name="T26" fmla="*/ 32237 w 570621"/>
              <a:gd name="T27" fmla="*/ 108366922 h 841571"/>
              <a:gd name="T28" fmla="*/ 50572 w 570621"/>
              <a:gd name="T29" fmla="*/ 112380580 h 841571"/>
              <a:gd name="T30" fmla="*/ 59738 w 570621"/>
              <a:gd name="T31" fmla="*/ 116394238 h 841571"/>
              <a:gd name="T32" fmla="*/ 114746 w 570621"/>
              <a:gd name="T33" fmla="*/ 125759264 h 841571"/>
              <a:gd name="T34" fmla="*/ 151416 w 570621"/>
              <a:gd name="T35" fmla="*/ 131110633 h 841571"/>
              <a:gd name="T36" fmla="*/ 178918 w 570621"/>
              <a:gd name="T37" fmla="*/ 135124291 h 841571"/>
              <a:gd name="T38" fmla="*/ 279763 w 570621"/>
              <a:gd name="T39" fmla="*/ 139137799 h 841571"/>
              <a:gd name="T40" fmla="*/ 554792 w 570621"/>
              <a:gd name="T41" fmla="*/ 136462077 h 841571"/>
              <a:gd name="T42" fmla="*/ 563960 w 570621"/>
              <a:gd name="T43" fmla="*/ 132448569 h 841571"/>
              <a:gd name="T44" fmla="*/ 582295 w 570621"/>
              <a:gd name="T45" fmla="*/ 123083543 h 841571"/>
              <a:gd name="T46" fmla="*/ 618965 w 570621"/>
              <a:gd name="T47" fmla="*/ 105691126 h 841571"/>
              <a:gd name="T48" fmla="*/ 646468 w 570621"/>
              <a:gd name="T49" fmla="*/ 96326099 h 841571"/>
              <a:gd name="T50" fmla="*/ 628134 w 570621"/>
              <a:gd name="T51" fmla="*/ 44149467 h 841571"/>
              <a:gd name="T52" fmla="*/ 618965 w 570621"/>
              <a:gd name="T53" fmla="*/ 40135884 h 841571"/>
              <a:gd name="T54" fmla="*/ 600630 w 570621"/>
              <a:gd name="T55" fmla="*/ 36122142 h 841571"/>
              <a:gd name="T56" fmla="*/ 591464 w 570621"/>
              <a:gd name="T57" fmla="*/ 30770754 h 841571"/>
              <a:gd name="T58" fmla="*/ 508954 w 570621"/>
              <a:gd name="T59" fmla="*/ 17392122 h 841571"/>
              <a:gd name="T60" fmla="*/ 472282 w 570621"/>
              <a:gd name="T61" fmla="*/ 13378586 h 84157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70621"/>
              <a:gd name="T94" fmla="*/ 0 h 841571"/>
              <a:gd name="T95" fmla="*/ 570621 w 570621"/>
              <a:gd name="T96" fmla="*/ 841571 h 84157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70621" h="841571">
                <a:moveTo>
                  <a:pt x="489701" y="105196"/>
                </a:moveTo>
                <a:cubicBezTo>
                  <a:pt x="476214" y="99801"/>
                  <a:pt x="461061" y="97455"/>
                  <a:pt x="449241" y="89012"/>
                </a:cubicBezTo>
                <a:cubicBezTo>
                  <a:pt x="441327" y="83359"/>
                  <a:pt x="441303" y="69890"/>
                  <a:pt x="433056" y="64736"/>
                </a:cubicBezTo>
                <a:cubicBezTo>
                  <a:pt x="418590" y="55695"/>
                  <a:pt x="384504" y="48552"/>
                  <a:pt x="384504" y="48552"/>
                </a:cubicBezTo>
                <a:cubicBezTo>
                  <a:pt x="379109" y="40460"/>
                  <a:pt x="375791" y="30502"/>
                  <a:pt x="368320" y="24276"/>
                </a:cubicBezTo>
                <a:cubicBezTo>
                  <a:pt x="354988" y="13166"/>
                  <a:pt x="328541" y="5622"/>
                  <a:pt x="311676" y="0"/>
                </a:cubicBezTo>
                <a:cubicBezTo>
                  <a:pt x="244242" y="5395"/>
                  <a:pt x="176639" y="8977"/>
                  <a:pt x="109375" y="16184"/>
                </a:cubicBezTo>
                <a:cubicBezTo>
                  <a:pt x="100894" y="17093"/>
                  <a:pt x="92196" y="19545"/>
                  <a:pt x="85099" y="24276"/>
                </a:cubicBezTo>
                <a:cubicBezTo>
                  <a:pt x="75577" y="30624"/>
                  <a:pt x="68915" y="40460"/>
                  <a:pt x="60823" y="48552"/>
                </a:cubicBezTo>
                <a:cubicBezTo>
                  <a:pt x="40484" y="109570"/>
                  <a:pt x="67920" y="34358"/>
                  <a:pt x="36547" y="97104"/>
                </a:cubicBezTo>
                <a:cubicBezTo>
                  <a:pt x="32732" y="104733"/>
                  <a:pt x="30699" y="113151"/>
                  <a:pt x="28455" y="121380"/>
                </a:cubicBezTo>
                <a:cubicBezTo>
                  <a:pt x="22603" y="142839"/>
                  <a:pt x="17666" y="164537"/>
                  <a:pt x="12271" y="186116"/>
                </a:cubicBezTo>
                <a:cubicBezTo>
                  <a:pt x="-8393" y="372096"/>
                  <a:pt x="-1109" y="272375"/>
                  <a:pt x="20363" y="623086"/>
                </a:cubicBezTo>
                <a:cubicBezTo>
                  <a:pt x="21043" y="634187"/>
                  <a:pt x="24074" y="645232"/>
                  <a:pt x="28455" y="655454"/>
                </a:cubicBezTo>
                <a:cubicBezTo>
                  <a:pt x="32286" y="664393"/>
                  <a:pt x="40290" y="671032"/>
                  <a:pt x="44639" y="679731"/>
                </a:cubicBezTo>
                <a:cubicBezTo>
                  <a:pt x="48454" y="687360"/>
                  <a:pt x="48499" y="696601"/>
                  <a:pt x="52731" y="704007"/>
                </a:cubicBezTo>
                <a:cubicBezTo>
                  <a:pt x="66572" y="728229"/>
                  <a:pt x="82151" y="741519"/>
                  <a:pt x="101283" y="760651"/>
                </a:cubicBezTo>
                <a:cubicBezTo>
                  <a:pt x="116696" y="806891"/>
                  <a:pt x="96659" y="768358"/>
                  <a:pt x="133651" y="793019"/>
                </a:cubicBezTo>
                <a:cubicBezTo>
                  <a:pt x="143173" y="799367"/>
                  <a:pt x="148615" y="810643"/>
                  <a:pt x="157927" y="817295"/>
                </a:cubicBezTo>
                <a:cubicBezTo>
                  <a:pt x="188819" y="839361"/>
                  <a:pt x="207661" y="835960"/>
                  <a:pt x="246940" y="841571"/>
                </a:cubicBezTo>
                <a:cubicBezTo>
                  <a:pt x="327860" y="836176"/>
                  <a:pt x="409636" y="838301"/>
                  <a:pt x="489701" y="825387"/>
                </a:cubicBezTo>
                <a:cubicBezTo>
                  <a:pt x="498122" y="824029"/>
                  <a:pt x="495342" y="809281"/>
                  <a:pt x="497793" y="801111"/>
                </a:cubicBezTo>
                <a:cubicBezTo>
                  <a:pt x="503436" y="782302"/>
                  <a:pt x="508810" y="763412"/>
                  <a:pt x="513977" y="744467"/>
                </a:cubicBezTo>
                <a:cubicBezTo>
                  <a:pt x="523887" y="708129"/>
                  <a:pt x="528649" y="674663"/>
                  <a:pt x="546345" y="639270"/>
                </a:cubicBezTo>
                <a:cubicBezTo>
                  <a:pt x="566344" y="599273"/>
                  <a:pt x="558714" y="618346"/>
                  <a:pt x="570621" y="582626"/>
                </a:cubicBezTo>
                <a:cubicBezTo>
                  <a:pt x="565226" y="477430"/>
                  <a:pt x="561942" y="372104"/>
                  <a:pt x="554437" y="267037"/>
                </a:cubicBezTo>
                <a:cubicBezTo>
                  <a:pt x="553829" y="258529"/>
                  <a:pt x="550160" y="250390"/>
                  <a:pt x="546345" y="242761"/>
                </a:cubicBezTo>
                <a:cubicBezTo>
                  <a:pt x="541996" y="234062"/>
                  <a:pt x="535556" y="226576"/>
                  <a:pt x="530161" y="218484"/>
                </a:cubicBezTo>
                <a:cubicBezTo>
                  <a:pt x="527464" y="207695"/>
                  <a:pt x="527043" y="196063"/>
                  <a:pt x="522069" y="186116"/>
                </a:cubicBezTo>
                <a:cubicBezTo>
                  <a:pt x="495340" y="132658"/>
                  <a:pt x="491375" y="141310"/>
                  <a:pt x="449241" y="105196"/>
                </a:cubicBezTo>
                <a:cubicBezTo>
                  <a:pt x="420613" y="80658"/>
                  <a:pt x="446345" y="95656"/>
                  <a:pt x="416872" y="80920"/>
                </a:cubicBezTo>
              </a:path>
            </a:pathLst>
          </a:cu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522" y="1167418"/>
            <a:ext cx="6743829" cy="4767346"/>
          </a:xfrm>
          <a:prstGeom prst="rect">
            <a:avLst/>
          </a:prstGeom>
          <a:ln>
            <a:solidFill>
              <a:schemeClr val="bg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A7BCDE4E-AE18-4217-99D4-3B059972DC5F}" type="slidenum">
              <a:rPr lang="en-GB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12</a:t>
            </a:fld>
            <a:endParaRPr lang="en-GB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</a:rPr>
              <a:t>4. </a:t>
            </a:r>
            <a:r>
              <a:rPr lang="en-GB" dirty="0"/>
              <a:t>Prescribe fluids - evidence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5" y="1145221"/>
            <a:ext cx="8929688" cy="577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522" y="1167418"/>
            <a:ext cx="6743829" cy="4767346"/>
          </a:xfrm>
          <a:prstGeom prst="rect">
            <a:avLst/>
          </a:prstGeom>
          <a:ln>
            <a:solidFill>
              <a:schemeClr val="bg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4. </a:t>
            </a:r>
            <a:r>
              <a:rPr lang="en-GB" dirty="0"/>
              <a:t>Prescribe fluids - evidence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7B970-101C-488E-9F80-C2291476362B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267531" y="1437695"/>
            <a:ext cx="2071401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GB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esuscitation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0403" y="2197985"/>
            <a:ext cx="2106667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GB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edistribution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28559" y="3111215"/>
            <a:ext cx="3134191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GB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outine Maintenance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70903" y="2198048"/>
            <a:ext cx="2292615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GB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eplacement 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2059" y="1563125"/>
            <a:ext cx="2239378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GB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eassessment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43259" y="510491"/>
            <a:ext cx="1584088" cy="523220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5Rs</a:t>
            </a:r>
            <a:endParaRPr lang="en-GB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68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0.17552 -0.0743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7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45" y="1247796"/>
            <a:ext cx="5077570" cy="3582483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5F048302-87EF-4A2A-9904-FE1B008664C1}" type="slidenum">
              <a:rPr lang="en-GB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14</a:t>
            </a:fld>
            <a:endParaRPr lang="en-GB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551447" y="1490728"/>
            <a:ext cx="3097213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rial" charset="0"/>
              </a:rPr>
              <a:t>Shock    </a:t>
            </a:r>
            <a:r>
              <a:rPr lang="en-GB" sz="2000" b="1" dirty="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   Fluid Bolus</a:t>
            </a:r>
            <a:endParaRPr lang="en-GB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731054" y="2868440"/>
            <a:ext cx="1738312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rial" charset="0"/>
              </a:rPr>
              <a:t>Maintenance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396490" y="1998324"/>
            <a:ext cx="1949573" cy="40011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rial" charset="0"/>
              </a:rPr>
              <a:t>Correct Deficit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731054" y="2468390"/>
            <a:ext cx="2719388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rial" charset="0"/>
              </a:rPr>
              <a:t>Ongoing fluid losses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</a:rPr>
              <a:t>4. </a:t>
            </a:r>
            <a:r>
              <a:rPr lang="en-GB" dirty="0"/>
              <a:t>Prescribe fluids - evidence</a:t>
            </a:r>
          </a:p>
        </p:txBody>
      </p:sp>
    </p:spTree>
    <p:extLst>
      <p:ext uri="{BB962C8B-B14F-4D97-AF65-F5344CB8AC3E}">
        <p14:creationId xmlns:p14="http://schemas.microsoft.com/office/powerpoint/2010/main" val="292185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-0.43159 0.031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80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-0.52639 0.07685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9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-0.56528 0.1300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4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56232 0.19283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5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722CFD61-2231-461E-AF80-901CD6CC88C7}" type="slidenum">
              <a:rPr lang="en-GB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15</a:t>
            </a:fld>
            <a:endParaRPr lang="en-GB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582628" y="1542480"/>
            <a:ext cx="3309642" cy="720191"/>
          </a:xfrm>
          <a:prstGeom prst="rightArrow">
            <a:avLst>
              <a:gd name="adj1" fmla="val 61236"/>
              <a:gd name="adj2" fmla="val 7584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72000" bIns="36000"/>
          <a:lstStyle/>
          <a:p>
            <a:pPr>
              <a:defRPr/>
            </a:pPr>
            <a:r>
              <a:rPr lang="en-GB" sz="2000" dirty="0">
                <a:latin typeface="+mn-lt"/>
              </a:rPr>
              <a:t>Shock    </a:t>
            </a:r>
            <a:r>
              <a:rPr lang="en-GB" sz="2000" dirty="0">
                <a:latin typeface="+mn-lt"/>
                <a:sym typeface="Wingdings" pitchFamily="2" charset="2"/>
              </a:rPr>
              <a:t>   Fluid Bolus</a:t>
            </a:r>
            <a:endParaRPr lang="en-GB" sz="2000" dirty="0">
              <a:latin typeface="+mn-lt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582628" y="4048714"/>
            <a:ext cx="3309642" cy="720191"/>
          </a:xfrm>
          <a:prstGeom prst="rightArrow">
            <a:avLst>
              <a:gd name="adj1" fmla="val 61236"/>
              <a:gd name="adj2" fmla="val 7584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72000" bIns="36000"/>
          <a:lstStyle/>
          <a:p>
            <a:pPr>
              <a:defRPr/>
            </a:pPr>
            <a:r>
              <a:rPr lang="en-GB" sz="2000" dirty="0">
                <a:latin typeface="+mn-lt"/>
              </a:rPr>
              <a:t>Maintenance</a:t>
            </a:r>
          </a:p>
        </p:txBody>
      </p:sp>
      <p:sp>
        <p:nvSpPr>
          <p:cNvPr id="18" name="Right Arrow 17"/>
          <p:cNvSpPr/>
          <p:nvPr/>
        </p:nvSpPr>
        <p:spPr bwMode="auto">
          <a:xfrm>
            <a:off x="582628" y="2374275"/>
            <a:ext cx="3309642" cy="720191"/>
          </a:xfrm>
          <a:prstGeom prst="rightArrow">
            <a:avLst>
              <a:gd name="adj1" fmla="val 61236"/>
              <a:gd name="adj2" fmla="val 7584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72000" bIns="36000"/>
          <a:lstStyle/>
          <a:p>
            <a:pPr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Correct Deficit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582628" y="3211761"/>
            <a:ext cx="3309642" cy="720191"/>
          </a:xfrm>
          <a:prstGeom prst="rightArrow">
            <a:avLst>
              <a:gd name="adj1" fmla="val 61236"/>
              <a:gd name="adj2" fmla="val 7584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72000" bIns="36000"/>
          <a:lstStyle/>
          <a:p>
            <a:pPr>
              <a:defRPr/>
            </a:pPr>
            <a:r>
              <a:rPr lang="en-GB" sz="2000" dirty="0" err="1">
                <a:latin typeface="+mn-lt"/>
              </a:rPr>
              <a:t>Ongoing</a:t>
            </a:r>
            <a:r>
              <a:rPr lang="en-GB" sz="2000" dirty="0">
                <a:latin typeface="+mn-lt"/>
              </a:rPr>
              <a:t> fluid losses</a:t>
            </a:r>
          </a:p>
        </p:txBody>
      </p:sp>
      <p:sp>
        <p:nvSpPr>
          <p:cNvPr id="20497" name="Rectangle 1"/>
          <p:cNvSpPr>
            <a:spLocks noChangeArrowheads="1"/>
          </p:cNvSpPr>
          <p:nvPr/>
        </p:nvSpPr>
        <p:spPr bwMode="auto">
          <a:xfrm>
            <a:off x="4116388" y="112077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GB" sz="20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860" y="1553416"/>
            <a:ext cx="4627730" cy="3626769"/>
          </a:xfrm>
          <a:prstGeom prst="rect">
            <a:avLst/>
          </a:prstGeom>
        </p:spPr>
      </p:pic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>
            <a:off x="3929063" y="1326651"/>
            <a:ext cx="4879975" cy="0"/>
          </a:xfrm>
          <a:prstGeom prst="line">
            <a:avLst/>
          </a:prstGeom>
          <a:noFill/>
          <a:ln w="127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>
            <a:off x="8809038" y="1326651"/>
            <a:ext cx="0" cy="4203700"/>
          </a:xfrm>
          <a:prstGeom prst="line">
            <a:avLst/>
          </a:prstGeom>
          <a:noFill/>
          <a:ln w="127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</a:rPr>
              <a:t>4. </a:t>
            </a:r>
            <a:r>
              <a:rPr lang="en-GB" dirty="0"/>
              <a:t>Prescribe fluids - method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11" r="1487" b="1112"/>
          <a:stretch/>
        </p:blipFill>
        <p:spPr>
          <a:xfrm>
            <a:off x="4778018" y="428625"/>
            <a:ext cx="4853889" cy="3997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72 -0.02408 L -0.09358 0.15972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4" y="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l="1211" r="1487" b="1112"/>
          <a:stretch/>
        </p:blipFill>
        <p:spPr>
          <a:xfrm>
            <a:off x="3923661" y="1524705"/>
            <a:ext cx="4853889" cy="3997393"/>
          </a:xfrm>
          <a:prstGeom prst="rect">
            <a:avLst/>
          </a:prstGeom>
        </p:spPr>
      </p:pic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722CFD61-2231-461E-AF80-901CD6CC88C7}" type="slidenum">
              <a:rPr lang="en-GB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16</a:t>
            </a:fld>
            <a:endParaRPr lang="en-GB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582628" y="1542480"/>
            <a:ext cx="3309642" cy="720191"/>
          </a:xfrm>
          <a:prstGeom prst="rightArrow">
            <a:avLst>
              <a:gd name="adj1" fmla="val 61236"/>
              <a:gd name="adj2" fmla="val 7584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72000" bIns="36000"/>
          <a:lstStyle/>
          <a:p>
            <a:pPr>
              <a:defRPr/>
            </a:pPr>
            <a:r>
              <a:rPr lang="en-GB" sz="2000" dirty="0">
                <a:latin typeface="+mn-lt"/>
              </a:rPr>
              <a:t>Shock    </a:t>
            </a:r>
            <a:r>
              <a:rPr lang="en-GB" sz="2000" dirty="0">
                <a:latin typeface="+mn-lt"/>
                <a:sym typeface="Wingdings" pitchFamily="2" charset="2"/>
              </a:rPr>
              <a:t>   Fluid Bolus</a:t>
            </a:r>
            <a:endParaRPr lang="en-GB" sz="2000" dirty="0">
              <a:latin typeface="+mn-lt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582628" y="4048714"/>
            <a:ext cx="3309642" cy="720191"/>
          </a:xfrm>
          <a:prstGeom prst="rightArrow">
            <a:avLst>
              <a:gd name="adj1" fmla="val 61236"/>
              <a:gd name="adj2" fmla="val 7584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72000" bIns="36000"/>
          <a:lstStyle/>
          <a:p>
            <a:pPr>
              <a:defRPr/>
            </a:pPr>
            <a:r>
              <a:rPr lang="en-GB" sz="2000" dirty="0">
                <a:latin typeface="+mn-lt"/>
              </a:rPr>
              <a:t>Maintenance</a:t>
            </a:r>
          </a:p>
        </p:txBody>
      </p:sp>
      <p:sp>
        <p:nvSpPr>
          <p:cNvPr id="18" name="Right Arrow 17"/>
          <p:cNvSpPr/>
          <p:nvPr/>
        </p:nvSpPr>
        <p:spPr bwMode="auto">
          <a:xfrm>
            <a:off x="582628" y="2374275"/>
            <a:ext cx="3309642" cy="720191"/>
          </a:xfrm>
          <a:prstGeom prst="rightArrow">
            <a:avLst>
              <a:gd name="adj1" fmla="val 61236"/>
              <a:gd name="adj2" fmla="val 7584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72000" bIns="36000"/>
          <a:lstStyle/>
          <a:p>
            <a:pPr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Correct Deficit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582628" y="3211761"/>
            <a:ext cx="3309642" cy="720191"/>
          </a:xfrm>
          <a:prstGeom prst="rightArrow">
            <a:avLst>
              <a:gd name="adj1" fmla="val 61236"/>
              <a:gd name="adj2" fmla="val 7584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72000" bIns="36000"/>
          <a:lstStyle/>
          <a:p>
            <a:pPr>
              <a:defRPr/>
            </a:pPr>
            <a:r>
              <a:rPr lang="en-GB" sz="2000" dirty="0" err="1">
                <a:latin typeface="+mn-lt"/>
              </a:rPr>
              <a:t>Ongoing</a:t>
            </a:r>
            <a:r>
              <a:rPr lang="en-GB" sz="2000" dirty="0">
                <a:latin typeface="+mn-lt"/>
              </a:rPr>
              <a:t> fluid losses</a:t>
            </a:r>
          </a:p>
        </p:txBody>
      </p:sp>
      <p:sp>
        <p:nvSpPr>
          <p:cNvPr id="20497" name="Rectangle 1"/>
          <p:cNvSpPr>
            <a:spLocks noChangeArrowheads="1"/>
          </p:cNvSpPr>
          <p:nvPr/>
        </p:nvSpPr>
        <p:spPr bwMode="auto">
          <a:xfrm>
            <a:off x="4116388" y="1212652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GB" sz="2000" b="1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>
            <a:off x="3929063" y="1326405"/>
            <a:ext cx="4879975" cy="0"/>
          </a:xfrm>
          <a:prstGeom prst="line">
            <a:avLst/>
          </a:prstGeom>
          <a:noFill/>
          <a:ln w="127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>
            <a:off x="8810960" y="1322030"/>
            <a:ext cx="0" cy="4160693"/>
          </a:xfrm>
          <a:prstGeom prst="line">
            <a:avLst/>
          </a:prstGeom>
          <a:noFill/>
          <a:ln w="127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08794" y="1903178"/>
            <a:ext cx="4694261" cy="555080"/>
          </a:xfrm>
          <a:prstGeom prst="rect">
            <a:avLst/>
          </a:prstGeom>
          <a:solidFill>
            <a:schemeClr val="tx1">
              <a:alpha val="85097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008329" y="2776168"/>
            <a:ext cx="4689952" cy="595834"/>
          </a:xfrm>
          <a:prstGeom prst="rect">
            <a:avLst/>
          </a:prstGeom>
          <a:solidFill>
            <a:schemeClr val="tx1">
              <a:alpha val="85097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995270" y="3330791"/>
            <a:ext cx="4694261" cy="458625"/>
          </a:xfrm>
          <a:prstGeom prst="rect">
            <a:avLst/>
          </a:prstGeom>
          <a:solidFill>
            <a:schemeClr val="tx1">
              <a:alpha val="85097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024803" y="3993202"/>
            <a:ext cx="4669103" cy="1484445"/>
          </a:xfrm>
          <a:prstGeom prst="rect">
            <a:avLst/>
          </a:prstGeom>
          <a:solidFill>
            <a:schemeClr val="tx1">
              <a:alpha val="85097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20" name="Title 3"/>
          <p:cNvSpPr>
            <a:spLocks noGrp="1"/>
          </p:cNvSpPr>
          <p:nvPr>
            <p:ph type="title"/>
          </p:nvPr>
        </p:nvSpPr>
        <p:spPr>
          <a:xfrm>
            <a:off x="428625" y="428625"/>
            <a:ext cx="8501063" cy="642938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</a:rPr>
              <a:t>4. </a:t>
            </a:r>
            <a:r>
              <a:rPr lang="en-GB" dirty="0"/>
              <a:t>Prescribe fluids - method</a:t>
            </a:r>
          </a:p>
        </p:txBody>
      </p:sp>
      <p:sp>
        <p:nvSpPr>
          <p:cNvPr id="3" name="Oval 2"/>
          <p:cNvSpPr/>
          <p:nvPr/>
        </p:nvSpPr>
        <p:spPr>
          <a:xfrm>
            <a:off x="3916271" y="1682377"/>
            <a:ext cx="1114517" cy="329286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881911" y="2542975"/>
            <a:ext cx="1702603" cy="329286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901565" y="3750958"/>
            <a:ext cx="1515083" cy="329286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916191" y="2535976"/>
            <a:ext cx="1702603" cy="329286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51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3" grpId="0" animBg="1"/>
      <p:bldP spid="14" grpId="0" animBg="1"/>
      <p:bldP spid="15" grpId="0" animBg="1"/>
      <p:bldP spid="16" grpId="0" animBg="1"/>
      <p:bldP spid="3" grpId="0" animBg="1"/>
      <p:bldP spid="3" grpId="1" animBg="1"/>
      <p:bldP spid="21" grpId="0" animBg="1"/>
      <p:bldP spid="21" grpId="1" animBg="1"/>
      <p:bldP spid="22" grpId="0" animBg="1"/>
      <p:bldP spid="25" grpId="0" animBg="1"/>
      <p:bldP spid="2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8F6961-6EE9-472E-BB53-CE665673E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766" y="3544062"/>
            <a:ext cx="6357107" cy="2585480"/>
          </a:xfrm>
          <a:prstGeom prst="rect">
            <a:avLst/>
          </a:prstGeom>
        </p:spPr>
      </p:pic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F86D8583-9CE5-418D-909C-E0949E76A2FB}" type="slidenum">
              <a:rPr lang="en-GB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17</a:t>
            </a:fld>
            <a:endParaRPr lang="en-GB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582628" y="1542480"/>
            <a:ext cx="3309642" cy="720191"/>
          </a:xfrm>
          <a:prstGeom prst="rightArrow">
            <a:avLst>
              <a:gd name="adj1" fmla="val 61236"/>
              <a:gd name="adj2" fmla="val 7584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72000" bIns="36000"/>
          <a:lstStyle/>
          <a:p>
            <a:pPr>
              <a:defRPr/>
            </a:pPr>
            <a:r>
              <a:rPr lang="en-GB" sz="2000" dirty="0">
                <a:latin typeface="+mn-lt"/>
              </a:rPr>
              <a:t>Shock    </a:t>
            </a:r>
            <a:r>
              <a:rPr lang="en-GB" sz="2000" dirty="0">
                <a:latin typeface="+mn-lt"/>
                <a:sym typeface="Wingdings" pitchFamily="2" charset="2"/>
              </a:rPr>
              <a:t>   Fluid Bolus</a:t>
            </a:r>
            <a:endParaRPr lang="en-GB" sz="2000" dirty="0">
              <a:latin typeface="+mn-lt"/>
            </a:endParaRPr>
          </a:p>
        </p:txBody>
      </p:sp>
      <p:sp>
        <p:nvSpPr>
          <p:cNvPr id="20" name="Content Placeholder 1"/>
          <p:cNvSpPr>
            <a:spLocks noGrp="1"/>
          </p:cNvSpPr>
          <p:nvPr>
            <p:ph idx="1"/>
          </p:nvPr>
        </p:nvSpPr>
        <p:spPr>
          <a:xfrm>
            <a:off x="4276724" y="1763713"/>
            <a:ext cx="4778263" cy="1271587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GB" sz="2000" dirty="0"/>
              <a:t>If fluid </a:t>
            </a:r>
            <a:r>
              <a:rPr lang="en-GB" sz="2000" b="1" dirty="0">
                <a:solidFill>
                  <a:srgbClr val="C00000"/>
                </a:solidFill>
              </a:rPr>
              <a:t>B</a:t>
            </a:r>
            <a:r>
              <a:rPr lang="en-GB" sz="2000" dirty="0"/>
              <a:t>olus required </a:t>
            </a:r>
            <a:r>
              <a:rPr lang="en-GB" sz="2000" dirty="0">
                <a:sym typeface="Wingdings" pitchFamily="2" charset="2"/>
              </a:rPr>
              <a:t></a:t>
            </a:r>
          </a:p>
          <a:p>
            <a:pPr marL="898525" indent="-276225">
              <a:defRPr/>
            </a:pPr>
            <a:r>
              <a:rPr lang="en-GB" sz="2000" dirty="0">
                <a:sym typeface="Wingdings" pitchFamily="2" charset="2"/>
              </a:rPr>
              <a:t>	</a:t>
            </a:r>
            <a:r>
              <a:rPr lang="en-GB" sz="2000" dirty="0"/>
              <a:t>calculate volume </a:t>
            </a:r>
          </a:p>
          <a:p>
            <a:pPr marL="898525" indent="-276225">
              <a:defRPr/>
            </a:pPr>
            <a:r>
              <a:rPr lang="en-GB" sz="2000" b="1" dirty="0">
                <a:solidFill>
                  <a:srgbClr val="C00000"/>
                </a:solidFill>
              </a:rPr>
              <a:t>	</a:t>
            </a:r>
            <a:r>
              <a:rPr lang="en-GB" sz="2000" dirty="0"/>
              <a:t>prescribe this calculated volume</a:t>
            </a:r>
          </a:p>
          <a:p>
            <a:pPr marL="898525" indent="-276225">
              <a:defRPr/>
            </a:pPr>
            <a:r>
              <a:rPr lang="en-GB" sz="2000" dirty="0"/>
              <a:t>	record indication as </a:t>
            </a:r>
          </a:p>
          <a:p>
            <a:pPr marL="457200" indent="-457200">
              <a:buFont typeface="+mj-lt"/>
              <a:buAutoNum type="arabicPeriod" startAt="2"/>
              <a:defRPr/>
            </a:pPr>
            <a:endParaRPr lang="en-GB" sz="2000" dirty="0"/>
          </a:p>
          <a:p>
            <a:pPr>
              <a:defRPr/>
            </a:pPr>
            <a:endParaRPr lang="en-GB" sz="2000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06600" y="4276725"/>
            <a:ext cx="320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solidFill>
                  <a:schemeClr val="bg2"/>
                </a:solidFill>
                <a:latin typeface="Viner Hand ITC" pitchFamily="66" charset="0"/>
              </a:rPr>
              <a:t>B</a:t>
            </a:r>
            <a:endParaRPr lang="en-GB" sz="14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13929" y="4300538"/>
            <a:ext cx="7706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chemeClr val="bg2"/>
                </a:solidFill>
                <a:latin typeface="Viner Hand ITC" pitchFamily="66" charset="0"/>
              </a:rPr>
              <a:t>01/01/</a:t>
            </a:r>
            <a:r>
              <a:rPr lang="en-GB" sz="800" dirty="0" err="1">
                <a:solidFill>
                  <a:schemeClr val="bg2"/>
                </a:solidFill>
                <a:latin typeface="Viner Hand ITC" pitchFamily="66" charset="0"/>
              </a:rPr>
              <a:t>xxxx</a:t>
            </a:r>
            <a:endParaRPr lang="en-GB" sz="800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291510" y="4300538"/>
            <a:ext cx="6126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Viner Hand ITC" pitchFamily="66" charset="0"/>
              </a:rPr>
              <a:t>540 </a:t>
            </a:r>
            <a:r>
              <a:rPr lang="en-GB" sz="1000" dirty="0" err="1">
                <a:solidFill>
                  <a:schemeClr val="bg2"/>
                </a:solidFill>
                <a:latin typeface="Viner Hand ITC" pitchFamily="66" charset="0"/>
              </a:rPr>
              <a:t>mls</a:t>
            </a:r>
            <a:endParaRPr lang="en-GB" sz="1000" dirty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114735" y="4306733"/>
            <a:ext cx="16754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Viner Hand ITC" pitchFamily="66" charset="0"/>
              </a:rPr>
              <a:t>0.9% SODIUM CHLORIDE</a:t>
            </a:r>
            <a:endParaRPr lang="en-GB" sz="1000" dirty="0"/>
          </a:p>
        </p:txBody>
      </p:sp>
      <p:sp>
        <p:nvSpPr>
          <p:cNvPr id="4" name="Down Arrow 3"/>
          <p:cNvSpPr/>
          <p:nvPr/>
        </p:nvSpPr>
        <p:spPr>
          <a:xfrm>
            <a:off x="2036307" y="3747605"/>
            <a:ext cx="256498" cy="384379"/>
          </a:xfrm>
          <a:prstGeom prst="downArrow">
            <a:avLst>
              <a:gd name="adj1" fmla="val 32353"/>
              <a:gd name="adj2" fmla="val 85825"/>
            </a:avLst>
          </a:prstGeom>
          <a:solidFill>
            <a:srgbClr val="C00000"/>
          </a:solidFill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91992" y="3527889"/>
            <a:ext cx="2952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1200" b="1" u="sng" dirty="0">
                <a:solidFill>
                  <a:srgbClr val="C00000"/>
                </a:solidFill>
                <a:latin typeface="Arial" charset="0"/>
              </a:rPr>
              <a:t>B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516813" y="2868613"/>
            <a:ext cx="371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2000" b="1" u="sng">
                <a:solidFill>
                  <a:srgbClr val="C00000"/>
                </a:solidFill>
                <a:latin typeface="Arial" charset="0"/>
              </a:rPr>
              <a:t>B</a:t>
            </a:r>
            <a:endParaRPr lang="en-GB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516813" y="2860675"/>
            <a:ext cx="371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000" b="1" u="sng">
                <a:solidFill>
                  <a:srgbClr val="C00000"/>
                </a:solidFill>
                <a:latin typeface="Arial" charset="0"/>
              </a:rPr>
              <a:t>B</a:t>
            </a:r>
            <a:endParaRPr lang="en-GB" sz="2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979613" y="4194175"/>
            <a:ext cx="369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000" b="1" u="sng">
                <a:solidFill>
                  <a:srgbClr val="C00000"/>
                </a:solidFill>
                <a:latin typeface="Arial" charset="0"/>
              </a:rPr>
              <a:t>B</a:t>
            </a:r>
            <a:endParaRPr lang="en-GB" sz="2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852838" y="4308475"/>
            <a:ext cx="463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Viner Hand ITC" pitchFamily="66" charset="0"/>
              </a:rPr>
              <a:t>12:00</a:t>
            </a:r>
            <a:endParaRPr lang="en-GB" sz="1000" dirty="0"/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</a:rPr>
              <a:t>4. </a:t>
            </a:r>
            <a:r>
              <a:rPr lang="en-GB" dirty="0"/>
              <a:t>Prescribe fluids - method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791905" y="4269761"/>
            <a:ext cx="10775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Viner Hand ITC" pitchFamily="66" charset="0"/>
              </a:rPr>
              <a:t>Over 15 minutes</a:t>
            </a:r>
            <a:endParaRPr lang="en-GB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41661E-6 L -0.42396 0.0888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98" y="44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2" grpId="0"/>
      <p:bldP spid="24" grpId="0"/>
      <p:bldP spid="4" grpId="0" animBg="1"/>
      <p:bldP spid="6" grpId="0"/>
      <p:bldP spid="10" grpId="0"/>
      <p:bldP spid="11" grpId="0"/>
      <p:bldP spid="11" grpId="1"/>
      <p:bldP spid="11" grpId="2"/>
      <p:bldP spid="16" grpId="0"/>
      <p:bldP spid="16" grpId="1"/>
      <p:bldP spid="23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741F4A9-1A8C-4DEF-8655-3C0BB8FF57B9}" type="slidenum">
              <a:rPr lang="en-GB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18</a:t>
            </a:fld>
            <a:endParaRPr lang="en-GB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582628" y="1542480"/>
            <a:ext cx="3309642" cy="720191"/>
          </a:xfrm>
          <a:prstGeom prst="rightArrow">
            <a:avLst>
              <a:gd name="adj1" fmla="val 61236"/>
              <a:gd name="adj2" fmla="val 7584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72000" bIns="36000"/>
          <a:lstStyle/>
          <a:p>
            <a:pPr>
              <a:defRPr/>
            </a:pPr>
            <a:r>
              <a:rPr lang="en-GB" sz="2000" dirty="0">
                <a:latin typeface="+mn-lt"/>
              </a:rPr>
              <a:t>Shock    </a:t>
            </a:r>
            <a:r>
              <a:rPr lang="en-GB" sz="2000" dirty="0">
                <a:latin typeface="+mn-lt"/>
                <a:sym typeface="Wingdings" pitchFamily="2" charset="2"/>
              </a:rPr>
              <a:t>   Fluid Bolus</a:t>
            </a:r>
            <a:endParaRPr lang="en-GB" sz="2000" dirty="0">
              <a:latin typeface="+mn-lt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582628" y="2311730"/>
            <a:ext cx="3309642" cy="720191"/>
          </a:xfrm>
          <a:prstGeom prst="rightArrow">
            <a:avLst>
              <a:gd name="adj1" fmla="val 61236"/>
              <a:gd name="adj2" fmla="val 7584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72000" bIns="36000"/>
          <a:lstStyle/>
          <a:p>
            <a:pPr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Correct Deficit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4276724" y="2459191"/>
            <a:ext cx="4341813" cy="154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5000"/>
              <a:buFont typeface="Wingdings" pitchFamily="2" charset="2"/>
              <a:buChar char="v"/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pitchFamily="2" charset="2"/>
              <a:buChar char="v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GB" sz="2000" kern="0" dirty="0"/>
              <a:t>Is there a fluid </a:t>
            </a:r>
            <a:r>
              <a:rPr lang="en-GB" sz="2000" b="1" kern="0" dirty="0">
                <a:solidFill>
                  <a:srgbClr val="C00000"/>
                </a:solidFill>
              </a:rPr>
              <a:t>D</a:t>
            </a:r>
            <a:r>
              <a:rPr lang="en-GB" sz="2000" kern="0" dirty="0"/>
              <a:t>eficit?</a:t>
            </a:r>
          </a:p>
          <a:p>
            <a:pPr marL="898525" lvl="2" indent="-276225">
              <a:buClr>
                <a:srgbClr val="A50021"/>
              </a:buClr>
              <a:buSzPct val="86000"/>
              <a:buFont typeface="Wingdings" pitchFamily="2" charset="2"/>
              <a:buChar char="v"/>
              <a:defRPr/>
            </a:pPr>
            <a:r>
              <a:rPr lang="en-GB" kern="0" dirty="0"/>
              <a:t>calculate correction</a:t>
            </a:r>
          </a:p>
          <a:p>
            <a:pPr marL="898525" lvl="2" indent="-276225">
              <a:buClr>
                <a:srgbClr val="A50021"/>
              </a:buClr>
              <a:buSzPct val="86000"/>
              <a:buFont typeface="Wingdings" pitchFamily="2" charset="2"/>
              <a:buChar char="v"/>
              <a:defRPr/>
            </a:pPr>
            <a:r>
              <a:rPr lang="en-GB" kern="0" dirty="0"/>
              <a:t>prescribe</a:t>
            </a:r>
          </a:p>
          <a:p>
            <a:pPr marL="898525" lvl="2" indent="-276225">
              <a:buClr>
                <a:srgbClr val="A50021"/>
              </a:buClr>
              <a:buSzPct val="86000"/>
              <a:buFont typeface="Wingdings" pitchFamily="2" charset="2"/>
              <a:buChar char="v"/>
              <a:defRPr/>
            </a:pPr>
            <a:r>
              <a:rPr lang="en-GB" kern="0" dirty="0"/>
              <a:t>record indication as </a:t>
            </a:r>
            <a:r>
              <a:rPr lang="en-GB" b="1" u="sng" kern="0" dirty="0">
                <a:solidFill>
                  <a:srgbClr val="C00000"/>
                </a:solidFill>
              </a:rPr>
              <a:t>D</a:t>
            </a:r>
          </a:p>
          <a:p>
            <a:pPr marL="400050" lvl="1" indent="0">
              <a:buFont typeface="Wingdings" pitchFamily="2" charset="2"/>
              <a:buNone/>
              <a:defRPr/>
            </a:pPr>
            <a:r>
              <a:rPr lang="en-GB" sz="2000" kern="0" dirty="0"/>
              <a:t>	</a:t>
            </a:r>
          </a:p>
          <a:p>
            <a:pPr>
              <a:defRPr/>
            </a:pPr>
            <a:endParaRPr lang="en-GB" sz="2000" kern="0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</a:rPr>
              <a:t>4. </a:t>
            </a:r>
            <a:r>
              <a:rPr lang="en-GB" dirty="0"/>
              <a:t>Prescribe fluids -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76CF5C2-1AB7-4D7D-91BC-3DA1E91D9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466" y="3301760"/>
            <a:ext cx="6357107" cy="2585480"/>
          </a:xfrm>
          <a:prstGeom prst="rect">
            <a:avLst/>
          </a:prstGeom>
        </p:spPr>
      </p:pic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741F4A9-1A8C-4DEF-8655-3C0BB8FF57B9}" type="slidenum">
              <a:rPr lang="en-GB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19</a:t>
            </a:fld>
            <a:endParaRPr lang="en-GB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582628" y="1542480"/>
            <a:ext cx="3309642" cy="720191"/>
          </a:xfrm>
          <a:prstGeom prst="rightArrow">
            <a:avLst>
              <a:gd name="adj1" fmla="val 61236"/>
              <a:gd name="adj2" fmla="val 7584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72000" bIns="36000"/>
          <a:lstStyle/>
          <a:p>
            <a:pPr>
              <a:defRPr/>
            </a:pPr>
            <a:r>
              <a:rPr lang="en-GB" sz="2000" dirty="0">
                <a:latin typeface="+mn-lt"/>
              </a:rPr>
              <a:t>Shock    </a:t>
            </a:r>
            <a:r>
              <a:rPr lang="en-GB" sz="2000" dirty="0">
                <a:latin typeface="+mn-lt"/>
                <a:sym typeface="Wingdings" pitchFamily="2" charset="2"/>
              </a:rPr>
              <a:t>   Fluid Bolus</a:t>
            </a:r>
            <a:endParaRPr lang="en-GB" sz="2000" dirty="0">
              <a:latin typeface="+mn-lt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582628" y="2311730"/>
            <a:ext cx="3309642" cy="720191"/>
          </a:xfrm>
          <a:prstGeom prst="rightArrow">
            <a:avLst>
              <a:gd name="adj1" fmla="val 61236"/>
              <a:gd name="adj2" fmla="val 7584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72000" bIns="36000"/>
          <a:lstStyle/>
          <a:p>
            <a:pPr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Correct Deficit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276725" y="3106738"/>
            <a:ext cx="4341813" cy="125095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GB" b="1" u="sng" dirty="0">
              <a:solidFill>
                <a:srgbClr val="C00000"/>
              </a:solidFill>
            </a:endParaRPr>
          </a:p>
          <a:p>
            <a:pPr marL="400050" lvl="1" indent="0">
              <a:buFont typeface="Wingdings" pitchFamily="2" charset="2"/>
              <a:buNone/>
              <a:defRPr/>
            </a:pPr>
            <a:r>
              <a:rPr lang="en-GB" sz="2000" dirty="0"/>
              <a:t>	</a:t>
            </a:r>
          </a:p>
          <a:p>
            <a:pPr>
              <a:defRPr/>
            </a:pPr>
            <a:endParaRPr lang="en-GB" sz="2000" dirty="0"/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2023016" y="4042747"/>
            <a:ext cx="320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solidFill>
                  <a:schemeClr val="bg2"/>
                </a:solidFill>
                <a:latin typeface="Viner Hand ITC" pitchFamily="66" charset="0"/>
              </a:rPr>
              <a:t>B</a:t>
            </a:r>
            <a:endParaRPr lang="en-GB" sz="14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289682" y="4066227"/>
            <a:ext cx="65594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bg2"/>
                </a:solidFill>
                <a:latin typeface="Viner Hand ITC" pitchFamily="66" charset="0"/>
              </a:rPr>
              <a:t>01/01/xxxx</a:t>
            </a:r>
            <a:endParaRPr lang="en-GB" sz="80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299814" y="4066227"/>
            <a:ext cx="6126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Viner Hand ITC" pitchFamily="66" charset="0"/>
              </a:rPr>
              <a:t>540 </a:t>
            </a:r>
            <a:r>
              <a:rPr lang="en-GB" sz="1000" dirty="0" err="1">
                <a:solidFill>
                  <a:schemeClr val="bg2"/>
                </a:solidFill>
                <a:latin typeface="Viner Hand ITC" pitchFamily="66" charset="0"/>
              </a:rPr>
              <a:t>mls</a:t>
            </a:r>
            <a:endParaRPr lang="en-GB" sz="1000" dirty="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885095" y="4074319"/>
            <a:ext cx="4635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Viner Hand ITC" pitchFamily="66" charset="0"/>
              </a:rPr>
              <a:t>12:00</a:t>
            </a:r>
            <a:endParaRPr lang="en-GB" sz="1000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4115457" y="4080821"/>
            <a:ext cx="16754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Viner Hand ITC" pitchFamily="66" charset="0"/>
              </a:rPr>
              <a:t>0.9% SODIUM CHLORIDE</a:t>
            </a:r>
            <a:endParaRPr lang="en-GB" sz="1000" dirty="0"/>
          </a:p>
        </p:txBody>
      </p:sp>
      <p:sp>
        <p:nvSpPr>
          <p:cNvPr id="18" name="Down Arrow 17"/>
          <p:cNvSpPr/>
          <p:nvPr/>
        </p:nvSpPr>
        <p:spPr>
          <a:xfrm>
            <a:off x="2027391" y="3492676"/>
            <a:ext cx="253322" cy="402905"/>
          </a:xfrm>
          <a:prstGeom prst="downArrow">
            <a:avLst>
              <a:gd name="adj1" fmla="val 32353"/>
              <a:gd name="adj2" fmla="val 85825"/>
            </a:avLst>
          </a:prstGeom>
          <a:solidFill>
            <a:srgbClr val="C00000"/>
          </a:solidFill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027856" y="4339229"/>
            <a:ext cx="322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solidFill>
                  <a:schemeClr val="bg2"/>
                </a:solidFill>
                <a:latin typeface="Viner Hand ITC" pitchFamily="66" charset="0"/>
              </a:rPr>
              <a:t>D</a:t>
            </a:r>
            <a:endParaRPr lang="en-GB" sz="14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310910" y="4403502"/>
            <a:ext cx="65594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800" dirty="0">
                <a:solidFill>
                  <a:schemeClr val="bg2"/>
                </a:solidFill>
                <a:latin typeface="Viner Hand ITC" pitchFamily="66" charset="0"/>
              </a:rPr>
              <a:t>01/01/</a:t>
            </a:r>
            <a:r>
              <a:rPr lang="en-GB" sz="800" dirty="0" err="1">
                <a:solidFill>
                  <a:schemeClr val="bg2"/>
                </a:solidFill>
                <a:latin typeface="Viner Hand ITC" pitchFamily="66" charset="0"/>
              </a:rPr>
              <a:t>xxxx</a:t>
            </a:r>
            <a:endParaRPr lang="en-GB" sz="800" dirty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304673" y="4363042"/>
            <a:ext cx="558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Viner Hand ITC" pitchFamily="66" charset="0"/>
              </a:rPr>
              <a:t>500mls</a:t>
            </a:r>
            <a:endParaRPr lang="en-GB" sz="100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890278" y="4370979"/>
            <a:ext cx="469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Viner Hand ITC" pitchFamily="66" charset="0"/>
              </a:rPr>
              <a:t>12:30</a:t>
            </a:r>
            <a:endParaRPr lang="en-GB" sz="1000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121394" y="4377329"/>
            <a:ext cx="16754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Viner Hand ITC" pitchFamily="66" charset="0"/>
              </a:rPr>
              <a:t>0.9% SODIUM CHLORIDE</a:t>
            </a:r>
            <a:endParaRPr lang="en-GB" sz="1000" dirty="0"/>
          </a:p>
        </p:txBody>
      </p:sp>
      <p:sp>
        <p:nvSpPr>
          <p:cNvPr id="2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</a:rPr>
              <a:t>4. </a:t>
            </a:r>
            <a:r>
              <a:rPr lang="en-GB" dirty="0"/>
              <a:t>Prescribe fluids - method</a:t>
            </a: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7803875" y="4042747"/>
            <a:ext cx="9909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900" dirty="0">
                <a:solidFill>
                  <a:schemeClr val="bg2"/>
                </a:solidFill>
                <a:latin typeface="Viner Hand ITC" pitchFamily="66" charset="0"/>
              </a:rPr>
              <a:t>Over 15 minutes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92888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/>
      <p:bldP spid="25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6D81134-6F4F-469C-8385-B62FADC14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3141"/>
            <a:ext cx="9144000" cy="6293610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2924" y="771892"/>
            <a:ext cx="8278152" cy="2133187"/>
          </a:xfrm>
          <a:noFill/>
          <a:ln>
            <a:noFill/>
            <a:miter lim="800000"/>
            <a:headEnd/>
            <a:tailEnd/>
          </a:ln>
          <a:effectLst/>
          <a:extLst/>
        </p:spPr>
        <p:txBody>
          <a:bodyPr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This presentation applies to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children and young people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aged over 4 weeks and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under 16 years of age.</a:t>
            </a:r>
            <a:endParaRPr lang="en-GB" sz="3200" dirty="0"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2852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FA1CB5F-01E9-45DF-98BF-BE2E022FD0C6}" type="slidenum">
              <a:rPr lang="en-GB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20</a:t>
            </a:fld>
            <a:endParaRPr lang="en-GB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582628" y="1542480"/>
            <a:ext cx="3309642" cy="720191"/>
          </a:xfrm>
          <a:prstGeom prst="rightArrow">
            <a:avLst>
              <a:gd name="adj1" fmla="val 61236"/>
              <a:gd name="adj2" fmla="val 7584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72000" bIns="36000"/>
          <a:lstStyle/>
          <a:p>
            <a:pPr>
              <a:defRPr/>
            </a:pPr>
            <a:r>
              <a:rPr lang="en-GB" sz="2000" dirty="0">
                <a:latin typeface="+mn-lt"/>
              </a:rPr>
              <a:t>Shock    </a:t>
            </a:r>
            <a:r>
              <a:rPr lang="en-GB" sz="2000" dirty="0">
                <a:latin typeface="+mn-lt"/>
                <a:sym typeface="Wingdings" pitchFamily="2" charset="2"/>
              </a:rPr>
              <a:t>   Fluid Bolus</a:t>
            </a:r>
            <a:endParaRPr lang="en-GB" sz="2000" dirty="0">
              <a:latin typeface="+mn-lt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582628" y="2311730"/>
            <a:ext cx="3309642" cy="720191"/>
          </a:xfrm>
          <a:prstGeom prst="rightArrow">
            <a:avLst>
              <a:gd name="adj1" fmla="val 61236"/>
              <a:gd name="adj2" fmla="val 7584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72000" bIns="36000"/>
          <a:lstStyle/>
          <a:p>
            <a:pPr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Correct Deficit</a:t>
            </a:r>
          </a:p>
          <a:p>
            <a:pPr>
              <a:defRPr/>
            </a:pPr>
            <a:endParaRPr lang="en-GB" sz="2000" dirty="0">
              <a:latin typeface="+mn-lt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582628" y="3126835"/>
            <a:ext cx="3309642" cy="720191"/>
          </a:xfrm>
          <a:prstGeom prst="rightArrow">
            <a:avLst>
              <a:gd name="adj1" fmla="val 61236"/>
              <a:gd name="adj2" fmla="val 7584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72000" bIns="36000"/>
          <a:lstStyle/>
          <a:p>
            <a:pPr>
              <a:defRPr/>
            </a:pPr>
            <a:r>
              <a:rPr lang="en-GB" sz="2000" dirty="0">
                <a:latin typeface="+mn-lt"/>
              </a:rPr>
              <a:t>Ongoing fluid losses</a:t>
            </a:r>
          </a:p>
        </p:txBody>
      </p:sp>
      <p:sp>
        <p:nvSpPr>
          <p:cNvPr id="20" name="Content Placeholder 1"/>
          <p:cNvSpPr>
            <a:spLocks noGrp="1"/>
          </p:cNvSpPr>
          <p:nvPr>
            <p:ph idx="1"/>
          </p:nvPr>
        </p:nvSpPr>
        <p:spPr>
          <a:xfrm>
            <a:off x="4284817" y="3364981"/>
            <a:ext cx="4341813" cy="136842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GB" sz="2000" dirty="0"/>
              <a:t>If there are any </a:t>
            </a:r>
            <a:r>
              <a:rPr lang="en-GB" sz="2000" b="1" dirty="0">
                <a:solidFill>
                  <a:srgbClr val="C00000"/>
                </a:solidFill>
              </a:rPr>
              <a:t>O</a:t>
            </a:r>
            <a:r>
              <a:rPr lang="en-GB" sz="2000" dirty="0"/>
              <a:t>ngoing losses</a:t>
            </a:r>
          </a:p>
          <a:p>
            <a:pPr marL="898525" indent="-276225">
              <a:defRPr/>
            </a:pPr>
            <a:r>
              <a:rPr lang="en-GB" sz="2000" dirty="0"/>
              <a:t>	calculate</a:t>
            </a:r>
          </a:p>
          <a:p>
            <a:pPr marL="898525" indent="-276225">
              <a:defRPr/>
            </a:pPr>
            <a:r>
              <a:rPr lang="en-GB" sz="2000" dirty="0"/>
              <a:t>	prescribe</a:t>
            </a:r>
          </a:p>
          <a:p>
            <a:pPr marL="898525" indent="-276225">
              <a:defRPr/>
            </a:pPr>
            <a:r>
              <a:rPr lang="en-GB" sz="2000" dirty="0"/>
              <a:t>	record indication as </a:t>
            </a:r>
            <a:r>
              <a:rPr lang="en-GB" sz="2000" b="1" u="sng" dirty="0">
                <a:solidFill>
                  <a:srgbClr val="C00000"/>
                </a:solidFill>
              </a:rPr>
              <a:t>O</a:t>
            </a:r>
            <a:endParaRPr lang="en-GB" sz="2000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</a:rPr>
              <a:t>4. </a:t>
            </a:r>
            <a:r>
              <a:rPr lang="en-GB" dirty="0"/>
              <a:t>Prescribe fluids -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Arrow 17"/>
          <p:cNvSpPr/>
          <p:nvPr/>
        </p:nvSpPr>
        <p:spPr bwMode="auto">
          <a:xfrm>
            <a:off x="582628" y="3126835"/>
            <a:ext cx="3309642" cy="720191"/>
          </a:xfrm>
          <a:prstGeom prst="rightArrow">
            <a:avLst>
              <a:gd name="adj1" fmla="val 61236"/>
              <a:gd name="adj2" fmla="val 7584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72000" bIns="36000"/>
          <a:lstStyle/>
          <a:p>
            <a:pPr>
              <a:defRPr/>
            </a:pPr>
            <a:r>
              <a:rPr lang="en-GB" sz="2000" dirty="0">
                <a:latin typeface="+mn-lt"/>
              </a:rPr>
              <a:t>Ongoing fluid losses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B7D9B8C-9FF3-432C-8BDE-5476B7593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937" y="3316364"/>
            <a:ext cx="6357107" cy="2585480"/>
          </a:xfrm>
          <a:prstGeom prst="rect">
            <a:avLst/>
          </a:prstGeom>
        </p:spPr>
      </p:pic>
      <p:sp>
        <p:nvSpPr>
          <p:cNvPr id="38" name="Content Placeholder 1"/>
          <p:cNvSpPr>
            <a:spLocks noGrp="1"/>
          </p:cNvSpPr>
          <p:nvPr>
            <p:ph idx="1"/>
          </p:nvPr>
        </p:nvSpPr>
        <p:spPr>
          <a:xfrm>
            <a:off x="4276725" y="3106738"/>
            <a:ext cx="4341813" cy="125095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GB" b="1" u="sng" dirty="0">
              <a:solidFill>
                <a:srgbClr val="C00000"/>
              </a:solidFill>
            </a:endParaRPr>
          </a:p>
          <a:p>
            <a:pPr marL="400050" lvl="1" indent="0">
              <a:buFont typeface="Wingdings" pitchFamily="2" charset="2"/>
              <a:buNone/>
              <a:defRPr/>
            </a:pPr>
            <a:r>
              <a:rPr lang="en-GB" sz="2000" dirty="0"/>
              <a:t>	</a:t>
            </a:r>
          </a:p>
          <a:p>
            <a:pPr>
              <a:defRPr/>
            </a:pPr>
            <a:endParaRPr lang="en-GB" sz="2000" dirty="0"/>
          </a:p>
        </p:txBody>
      </p:sp>
      <p:sp>
        <p:nvSpPr>
          <p:cNvPr id="39" name="TextBox 10"/>
          <p:cNvSpPr txBox="1">
            <a:spLocks noChangeArrowheads="1"/>
          </p:cNvSpPr>
          <p:nvPr/>
        </p:nvSpPr>
        <p:spPr bwMode="auto">
          <a:xfrm>
            <a:off x="2023016" y="4042747"/>
            <a:ext cx="320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solidFill>
                  <a:schemeClr val="bg2"/>
                </a:solidFill>
                <a:latin typeface="Viner Hand ITC" pitchFamily="66" charset="0"/>
              </a:rPr>
              <a:t>B</a:t>
            </a:r>
            <a:endParaRPr lang="en-GB" sz="14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2289682" y="4066227"/>
            <a:ext cx="65594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bg2"/>
                </a:solidFill>
                <a:latin typeface="Viner Hand ITC" pitchFamily="66" charset="0"/>
              </a:rPr>
              <a:t>01/01/xxxx</a:t>
            </a:r>
            <a:endParaRPr lang="en-GB" sz="800"/>
          </a:p>
        </p:txBody>
      </p:sp>
      <p:sp>
        <p:nvSpPr>
          <p:cNvPr id="41" name="Rectangle 12"/>
          <p:cNvSpPr>
            <a:spLocks noChangeArrowheads="1"/>
          </p:cNvSpPr>
          <p:nvPr/>
        </p:nvSpPr>
        <p:spPr bwMode="auto">
          <a:xfrm>
            <a:off x="3299814" y="4066227"/>
            <a:ext cx="6126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Viner Hand ITC" pitchFamily="66" charset="0"/>
              </a:rPr>
              <a:t>540 </a:t>
            </a:r>
            <a:r>
              <a:rPr lang="en-GB" sz="1000" dirty="0" err="1">
                <a:solidFill>
                  <a:schemeClr val="bg2"/>
                </a:solidFill>
                <a:latin typeface="Viner Hand ITC" pitchFamily="66" charset="0"/>
              </a:rPr>
              <a:t>mls</a:t>
            </a:r>
            <a:endParaRPr lang="en-GB" sz="1000" dirty="0"/>
          </a:p>
        </p:txBody>
      </p:sp>
      <p:sp>
        <p:nvSpPr>
          <p:cNvPr id="42" name="Rectangle 13"/>
          <p:cNvSpPr>
            <a:spLocks noChangeArrowheads="1"/>
          </p:cNvSpPr>
          <p:nvPr/>
        </p:nvSpPr>
        <p:spPr bwMode="auto">
          <a:xfrm>
            <a:off x="2885095" y="4074319"/>
            <a:ext cx="4635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Viner Hand ITC" pitchFamily="66" charset="0"/>
              </a:rPr>
              <a:t>12:00</a:t>
            </a:r>
            <a:endParaRPr lang="en-GB" sz="1000"/>
          </a:p>
        </p:txBody>
      </p: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4115457" y="4080821"/>
            <a:ext cx="16754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Viner Hand ITC" pitchFamily="66" charset="0"/>
              </a:rPr>
              <a:t>0.9% SODIUM CHLORIDE</a:t>
            </a:r>
            <a:endParaRPr lang="en-GB" sz="1000" dirty="0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027856" y="4339229"/>
            <a:ext cx="322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solidFill>
                  <a:schemeClr val="bg2"/>
                </a:solidFill>
                <a:latin typeface="Viner Hand ITC" pitchFamily="66" charset="0"/>
              </a:rPr>
              <a:t>D</a:t>
            </a:r>
            <a:endParaRPr lang="en-GB" sz="14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310910" y="4403502"/>
            <a:ext cx="65594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800" dirty="0">
                <a:solidFill>
                  <a:schemeClr val="bg2"/>
                </a:solidFill>
                <a:latin typeface="Viner Hand ITC" pitchFamily="66" charset="0"/>
              </a:rPr>
              <a:t>01/01/</a:t>
            </a:r>
            <a:r>
              <a:rPr lang="en-GB" sz="800" dirty="0" err="1">
                <a:solidFill>
                  <a:schemeClr val="bg2"/>
                </a:solidFill>
                <a:latin typeface="Viner Hand ITC" pitchFamily="66" charset="0"/>
              </a:rPr>
              <a:t>xxxx</a:t>
            </a:r>
            <a:endParaRPr lang="en-GB" sz="800" dirty="0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3304673" y="4363042"/>
            <a:ext cx="558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Viner Hand ITC" pitchFamily="66" charset="0"/>
              </a:rPr>
              <a:t>500mls</a:t>
            </a:r>
            <a:endParaRPr lang="en-GB" sz="1000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2890278" y="4370979"/>
            <a:ext cx="469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Viner Hand ITC" pitchFamily="66" charset="0"/>
              </a:rPr>
              <a:t>12:30</a:t>
            </a:r>
            <a:endParaRPr lang="en-GB" sz="1000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4121394" y="4377329"/>
            <a:ext cx="16754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Viner Hand ITC" pitchFamily="66" charset="0"/>
              </a:rPr>
              <a:t>0.9% SODIUM CHLORIDE</a:t>
            </a:r>
            <a:endParaRPr lang="en-GB" sz="1000" dirty="0"/>
          </a:p>
        </p:txBody>
      </p:sp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FA1CB5F-01E9-45DF-98BF-BE2E022FD0C6}" type="slidenum">
              <a:rPr lang="en-GB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21</a:t>
            </a:fld>
            <a:endParaRPr lang="en-GB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582628" y="1542480"/>
            <a:ext cx="3309642" cy="720191"/>
          </a:xfrm>
          <a:prstGeom prst="rightArrow">
            <a:avLst>
              <a:gd name="adj1" fmla="val 61236"/>
              <a:gd name="adj2" fmla="val 7584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72000" bIns="36000"/>
          <a:lstStyle/>
          <a:p>
            <a:pPr>
              <a:defRPr/>
            </a:pPr>
            <a:r>
              <a:rPr lang="en-GB" sz="2000" dirty="0">
                <a:latin typeface="+mn-lt"/>
              </a:rPr>
              <a:t>Shock    </a:t>
            </a:r>
            <a:r>
              <a:rPr lang="en-GB" sz="2000" dirty="0">
                <a:latin typeface="+mn-lt"/>
                <a:sym typeface="Wingdings" pitchFamily="2" charset="2"/>
              </a:rPr>
              <a:t>   Fluid Bolus</a:t>
            </a:r>
            <a:endParaRPr lang="en-GB" sz="2000" dirty="0">
              <a:latin typeface="+mn-lt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582628" y="2311730"/>
            <a:ext cx="3309642" cy="720191"/>
          </a:xfrm>
          <a:prstGeom prst="rightArrow">
            <a:avLst>
              <a:gd name="adj1" fmla="val 61236"/>
              <a:gd name="adj2" fmla="val 7584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72000" bIns="36000"/>
          <a:lstStyle/>
          <a:p>
            <a:pPr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Correct Deficit</a:t>
            </a:r>
          </a:p>
          <a:p>
            <a:pPr>
              <a:defRPr/>
            </a:pPr>
            <a:endParaRPr lang="en-GB" sz="2000" dirty="0">
              <a:latin typeface="+mn-lt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4276725" y="3365500"/>
            <a:ext cx="4341813" cy="12509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5000"/>
              <a:buFont typeface="Wingdings" pitchFamily="2" charset="2"/>
              <a:buChar char="v"/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pitchFamily="2" charset="2"/>
              <a:buChar char="v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endParaRPr lang="en-GB" b="1" u="sng">
              <a:solidFill>
                <a:srgbClr val="C00000"/>
              </a:solidFill>
            </a:endParaRPr>
          </a:p>
          <a:p>
            <a:pPr marL="400050" lvl="1" indent="0">
              <a:buFont typeface="Wingdings" pitchFamily="2" charset="2"/>
              <a:buNone/>
              <a:defRPr/>
            </a:pPr>
            <a:r>
              <a:rPr lang="en-GB" sz="2000"/>
              <a:t>	</a:t>
            </a:r>
          </a:p>
          <a:p>
            <a:pPr>
              <a:defRPr/>
            </a:pPr>
            <a:endParaRPr lang="en-GB" sz="2000" dirty="0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035793" y="4709201"/>
            <a:ext cx="273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solidFill>
                  <a:schemeClr val="bg2"/>
                </a:solidFill>
                <a:latin typeface="Viner Hand ITC" pitchFamily="66" charset="0"/>
              </a:rPr>
              <a:t>O</a:t>
            </a:r>
            <a:endParaRPr lang="en-GB" sz="14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301076" y="4733014"/>
            <a:ext cx="65594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800" dirty="0">
                <a:solidFill>
                  <a:schemeClr val="bg2"/>
                </a:solidFill>
                <a:latin typeface="Viner Hand ITC" pitchFamily="66" charset="0"/>
              </a:rPr>
              <a:t>01/01/</a:t>
            </a:r>
            <a:r>
              <a:rPr lang="en-GB" sz="800" dirty="0" err="1">
                <a:solidFill>
                  <a:schemeClr val="bg2"/>
                </a:solidFill>
                <a:latin typeface="Viner Hand ITC" pitchFamily="66" charset="0"/>
              </a:rPr>
              <a:t>xxxx</a:t>
            </a:r>
            <a:endParaRPr lang="en-GB" sz="800" dirty="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304519" y="4733014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Viner Hand ITC" pitchFamily="66" charset="0"/>
              </a:rPr>
              <a:t>164mls</a:t>
            </a:r>
            <a:endParaRPr lang="en-GB" sz="1000" dirty="0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904720" y="4740951"/>
            <a:ext cx="438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Viner Hand ITC" pitchFamily="66" charset="0"/>
              </a:rPr>
              <a:t>17:00</a:t>
            </a:r>
            <a:endParaRPr lang="en-GB" sz="1000"/>
          </a:p>
        </p:txBody>
      </p:sp>
      <p:sp>
        <p:nvSpPr>
          <p:cNvPr id="44" name="Down Arrow 43"/>
          <p:cNvSpPr/>
          <p:nvPr/>
        </p:nvSpPr>
        <p:spPr>
          <a:xfrm>
            <a:off x="2023016" y="3507221"/>
            <a:ext cx="235823" cy="416191"/>
          </a:xfrm>
          <a:prstGeom prst="downArrow">
            <a:avLst>
              <a:gd name="adj1" fmla="val 43484"/>
              <a:gd name="adj2" fmla="val 111923"/>
            </a:avLst>
          </a:prstGeom>
          <a:solidFill>
            <a:srgbClr val="C00000"/>
          </a:solidFill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</a:rPr>
              <a:t>4. </a:t>
            </a:r>
            <a:r>
              <a:rPr lang="en-GB" dirty="0"/>
              <a:t>Prescribe fluids - method</a:t>
            </a:r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7803875" y="4042747"/>
            <a:ext cx="9909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900" dirty="0">
                <a:solidFill>
                  <a:schemeClr val="bg2"/>
                </a:solidFill>
                <a:latin typeface="Viner Hand ITC" pitchFamily="66" charset="0"/>
              </a:rPr>
              <a:t>Over 15 minutes</a:t>
            </a:r>
            <a:endParaRPr lang="en-GB" sz="900" dirty="0"/>
          </a:p>
        </p:txBody>
      </p:sp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4025146" y="4700759"/>
            <a:ext cx="216947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chemeClr val="bg2"/>
                </a:solidFill>
                <a:latin typeface="Viner Hand ITC" pitchFamily="66" charset="0"/>
              </a:rPr>
              <a:t>0.9% SODIUM CHLORIDE with</a:t>
            </a:r>
          </a:p>
          <a:p>
            <a:r>
              <a:rPr lang="en-GB" sz="800" dirty="0">
                <a:solidFill>
                  <a:schemeClr val="bg2"/>
                </a:solidFill>
                <a:latin typeface="Viner Hand ITC" pitchFamily="66" charset="0"/>
              </a:rPr>
              <a:t>Potassium Chloride 10 </a:t>
            </a:r>
            <a:r>
              <a:rPr lang="en-GB" sz="800" dirty="0" err="1">
                <a:solidFill>
                  <a:schemeClr val="bg2"/>
                </a:solidFill>
                <a:latin typeface="Viner Hand ITC" pitchFamily="66" charset="0"/>
              </a:rPr>
              <a:t>mmoL</a:t>
            </a:r>
            <a:r>
              <a:rPr lang="en-GB" sz="800" dirty="0">
                <a:solidFill>
                  <a:schemeClr val="bg2"/>
                </a:solidFill>
                <a:latin typeface="Viner Hand ITC" pitchFamily="66" charset="0"/>
              </a:rPr>
              <a:t> (500ml bag)</a:t>
            </a:r>
            <a:endParaRPr lang="en-GB" sz="800" dirty="0"/>
          </a:p>
          <a:p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55057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44" grpId="0" animBg="1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67062097-8B44-468D-8B35-DD8DBD73FDCD}" type="slidenum">
              <a:rPr lang="en-GB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22</a:t>
            </a:fld>
            <a:endParaRPr lang="en-GB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582628" y="3974824"/>
            <a:ext cx="3309642" cy="720191"/>
          </a:xfrm>
          <a:prstGeom prst="rightArrow">
            <a:avLst>
              <a:gd name="adj1" fmla="val 61236"/>
              <a:gd name="adj2" fmla="val 7584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72000" bIns="36000"/>
          <a:lstStyle/>
          <a:p>
            <a:pPr>
              <a:defRPr/>
            </a:pPr>
            <a:r>
              <a:rPr lang="en-GB" sz="2000" dirty="0">
                <a:latin typeface="+mn-lt"/>
              </a:rPr>
              <a:t>Maintenance</a:t>
            </a:r>
          </a:p>
        </p:txBody>
      </p:sp>
      <p:sp>
        <p:nvSpPr>
          <p:cNvPr id="32" name="Right Arrow 31"/>
          <p:cNvSpPr/>
          <p:nvPr/>
        </p:nvSpPr>
        <p:spPr bwMode="auto">
          <a:xfrm>
            <a:off x="582628" y="1542480"/>
            <a:ext cx="3309642" cy="720191"/>
          </a:xfrm>
          <a:prstGeom prst="rightArrow">
            <a:avLst>
              <a:gd name="adj1" fmla="val 61236"/>
              <a:gd name="adj2" fmla="val 7584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72000" bIns="36000"/>
          <a:lstStyle/>
          <a:p>
            <a:pPr>
              <a:defRPr/>
            </a:pPr>
            <a:r>
              <a:rPr lang="en-GB" sz="2000" dirty="0">
                <a:latin typeface="+mn-lt"/>
              </a:rPr>
              <a:t>Shock    </a:t>
            </a:r>
            <a:r>
              <a:rPr lang="en-GB" sz="2000" dirty="0">
                <a:latin typeface="+mn-lt"/>
                <a:sym typeface="Wingdings" pitchFamily="2" charset="2"/>
              </a:rPr>
              <a:t>   Fluid Bolus</a:t>
            </a:r>
            <a:endParaRPr lang="en-GB" sz="2000" dirty="0">
              <a:latin typeface="+mn-lt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582628" y="2311730"/>
            <a:ext cx="3309642" cy="720191"/>
          </a:xfrm>
          <a:prstGeom prst="rightArrow">
            <a:avLst>
              <a:gd name="adj1" fmla="val 61236"/>
              <a:gd name="adj2" fmla="val 7584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72000" bIns="36000"/>
          <a:lstStyle/>
          <a:p>
            <a:pPr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Correct Deficit</a:t>
            </a:r>
          </a:p>
          <a:p>
            <a:pPr>
              <a:defRPr/>
            </a:pPr>
            <a:endParaRPr lang="en-GB" sz="2000" dirty="0">
              <a:latin typeface="+mn-lt"/>
            </a:endParaRPr>
          </a:p>
        </p:txBody>
      </p:sp>
      <p:sp>
        <p:nvSpPr>
          <p:cNvPr id="39" name="Right Arrow 38"/>
          <p:cNvSpPr/>
          <p:nvPr/>
        </p:nvSpPr>
        <p:spPr bwMode="auto">
          <a:xfrm>
            <a:off x="582628" y="3126835"/>
            <a:ext cx="3309642" cy="720191"/>
          </a:xfrm>
          <a:prstGeom prst="rightArrow">
            <a:avLst>
              <a:gd name="adj1" fmla="val 61236"/>
              <a:gd name="adj2" fmla="val 7584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72000" bIns="36000"/>
          <a:lstStyle/>
          <a:p>
            <a:pPr>
              <a:defRPr/>
            </a:pPr>
            <a:r>
              <a:rPr lang="en-GB" sz="2000" dirty="0">
                <a:latin typeface="+mn-lt"/>
              </a:rPr>
              <a:t>Ongoing fluid losses</a:t>
            </a:r>
          </a:p>
        </p:txBody>
      </p:sp>
      <p:sp>
        <p:nvSpPr>
          <p:cNvPr id="41" name="Content Placeholder 1"/>
          <p:cNvSpPr>
            <a:spLocks noGrp="1"/>
          </p:cNvSpPr>
          <p:nvPr>
            <p:ph idx="1"/>
          </p:nvPr>
        </p:nvSpPr>
        <p:spPr>
          <a:xfrm>
            <a:off x="4244357" y="4044657"/>
            <a:ext cx="4689250" cy="88106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GB" sz="2000" dirty="0"/>
              <a:t>Calculate </a:t>
            </a:r>
            <a:r>
              <a:rPr lang="en-GB" sz="2000" b="1" dirty="0">
                <a:solidFill>
                  <a:srgbClr val="C00000"/>
                </a:solidFill>
              </a:rPr>
              <a:t>M</a:t>
            </a:r>
            <a:r>
              <a:rPr lang="en-GB" sz="2000" b="1" dirty="0"/>
              <a:t>aintenance</a:t>
            </a:r>
            <a:r>
              <a:rPr lang="en-GB" sz="2000" dirty="0"/>
              <a:t> requirements</a:t>
            </a:r>
          </a:p>
          <a:p>
            <a:pPr lvl="1" indent="-120650">
              <a:buClr>
                <a:srgbClr val="A50021"/>
              </a:buClr>
              <a:buSzPct val="85000"/>
              <a:defRPr/>
            </a:pPr>
            <a:r>
              <a:rPr lang="en-GB" sz="2000" dirty="0"/>
              <a:t>	record indication as </a:t>
            </a:r>
            <a:r>
              <a:rPr lang="en-GB" sz="2000" b="1" u="sng" dirty="0">
                <a:solidFill>
                  <a:srgbClr val="C00000"/>
                </a:solidFill>
              </a:rPr>
              <a:t>M</a:t>
            </a:r>
          </a:p>
          <a:p>
            <a:pPr marL="457200" indent="-457200">
              <a:buFont typeface="+mj-lt"/>
              <a:buAutoNum type="arabicPeriod" startAt="2"/>
              <a:defRPr/>
            </a:pPr>
            <a:endParaRPr lang="en-GB" sz="2000" dirty="0"/>
          </a:p>
          <a:p>
            <a:pPr>
              <a:defRPr/>
            </a:pPr>
            <a:endParaRPr lang="en-GB" sz="2000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</a:rPr>
              <a:t>4. </a:t>
            </a:r>
            <a:r>
              <a:rPr lang="en-GB" dirty="0"/>
              <a:t>Prescribe fluids -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ight Arrow 38"/>
          <p:cNvSpPr/>
          <p:nvPr/>
        </p:nvSpPr>
        <p:spPr bwMode="auto">
          <a:xfrm>
            <a:off x="582628" y="3126835"/>
            <a:ext cx="3309642" cy="720191"/>
          </a:xfrm>
          <a:prstGeom prst="rightArrow">
            <a:avLst>
              <a:gd name="adj1" fmla="val 61236"/>
              <a:gd name="adj2" fmla="val 7584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72000" bIns="36000"/>
          <a:lstStyle/>
          <a:p>
            <a:pPr>
              <a:defRPr/>
            </a:pPr>
            <a:r>
              <a:rPr lang="en-GB" sz="2000" dirty="0">
                <a:latin typeface="+mn-lt"/>
              </a:rPr>
              <a:t>Ongoing fluid losses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582628" y="3974824"/>
            <a:ext cx="3309642" cy="720191"/>
          </a:xfrm>
          <a:prstGeom prst="rightArrow">
            <a:avLst>
              <a:gd name="adj1" fmla="val 61236"/>
              <a:gd name="adj2" fmla="val 7584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72000" bIns="36000"/>
          <a:lstStyle/>
          <a:p>
            <a:pPr>
              <a:defRPr/>
            </a:pPr>
            <a:r>
              <a:rPr lang="en-GB" sz="2000" dirty="0">
                <a:latin typeface="+mn-lt"/>
              </a:rPr>
              <a:t>Maintenance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BBB2A58F-1C1F-4D84-9E69-E89B7E6D6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937" y="3316364"/>
            <a:ext cx="6357107" cy="2585480"/>
          </a:xfrm>
          <a:prstGeom prst="rect">
            <a:avLst/>
          </a:prstGeom>
        </p:spPr>
      </p:pic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67062097-8B44-468D-8B35-DD8DBD73FDCD}" type="slidenum">
              <a:rPr lang="en-GB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23</a:t>
            </a:fld>
            <a:endParaRPr lang="en-GB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4806271" y="2046350"/>
            <a:ext cx="752957" cy="12509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5000"/>
              <a:buFont typeface="Wingdings" pitchFamily="2" charset="2"/>
              <a:buChar char="v"/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pitchFamily="2" charset="2"/>
              <a:buChar char="v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endParaRPr lang="en-GB" b="1" u="sng" dirty="0">
              <a:solidFill>
                <a:srgbClr val="C00000"/>
              </a:solidFill>
            </a:endParaRPr>
          </a:p>
          <a:p>
            <a:pPr marL="400050" lvl="1" indent="0">
              <a:buFont typeface="Wingdings" pitchFamily="2" charset="2"/>
              <a:buNone/>
              <a:defRPr/>
            </a:pPr>
            <a:r>
              <a:rPr lang="en-GB" sz="2000" dirty="0"/>
              <a:t>	</a:t>
            </a:r>
          </a:p>
          <a:p>
            <a:pPr>
              <a:defRPr/>
            </a:pPr>
            <a:endParaRPr lang="en-GB" sz="2000" dirty="0"/>
          </a:p>
        </p:txBody>
      </p:sp>
      <p:sp>
        <p:nvSpPr>
          <p:cNvPr id="32" name="Right Arrow 31"/>
          <p:cNvSpPr/>
          <p:nvPr/>
        </p:nvSpPr>
        <p:spPr bwMode="auto">
          <a:xfrm>
            <a:off x="582628" y="1542480"/>
            <a:ext cx="3309642" cy="720191"/>
          </a:xfrm>
          <a:prstGeom prst="rightArrow">
            <a:avLst>
              <a:gd name="adj1" fmla="val 61236"/>
              <a:gd name="adj2" fmla="val 7584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72000" bIns="36000"/>
          <a:lstStyle/>
          <a:p>
            <a:pPr>
              <a:defRPr/>
            </a:pPr>
            <a:r>
              <a:rPr lang="en-GB" sz="2000" dirty="0">
                <a:latin typeface="+mn-lt"/>
              </a:rPr>
              <a:t>Shock    </a:t>
            </a:r>
            <a:r>
              <a:rPr lang="en-GB" sz="2000" dirty="0">
                <a:latin typeface="+mn-lt"/>
                <a:sym typeface="Wingdings" pitchFamily="2" charset="2"/>
              </a:rPr>
              <a:t>   Fluid Bolus</a:t>
            </a:r>
            <a:endParaRPr lang="en-GB" sz="2000" dirty="0">
              <a:latin typeface="+mn-lt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582628" y="2311730"/>
            <a:ext cx="3309642" cy="720191"/>
          </a:xfrm>
          <a:prstGeom prst="rightArrow">
            <a:avLst>
              <a:gd name="adj1" fmla="val 61236"/>
              <a:gd name="adj2" fmla="val 7584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72000" bIns="36000"/>
          <a:lstStyle/>
          <a:p>
            <a:pPr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Correct Deficit</a:t>
            </a:r>
          </a:p>
          <a:p>
            <a:pPr>
              <a:defRPr/>
            </a:pPr>
            <a:endParaRPr lang="en-GB" sz="2000" dirty="0">
              <a:latin typeface="+mn-lt"/>
            </a:endParaRPr>
          </a:p>
        </p:txBody>
      </p:sp>
      <p:sp>
        <p:nvSpPr>
          <p:cNvPr id="18" name="Content Placeholder 1"/>
          <p:cNvSpPr>
            <a:spLocks noGrp="1"/>
          </p:cNvSpPr>
          <p:nvPr>
            <p:ph idx="1"/>
          </p:nvPr>
        </p:nvSpPr>
        <p:spPr>
          <a:xfrm>
            <a:off x="4276725" y="3106738"/>
            <a:ext cx="4341813" cy="125095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GB" b="1" u="sng" dirty="0">
              <a:solidFill>
                <a:srgbClr val="C00000"/>
              </a:solidFill>
            </a:endParaRPr>
          </a:p>
          <a:p>
            <a:pPr marL="400050" lvl="1" indent="0">
              <a:buFont typeface="Wingdings" pitchFamily="2" charset="2"/>
              <a:buNone/>
              <a:defRPr/>
            </a:pPr>
            <a:r>
              <a:rPr lang="en-GB" sz="2000" dirty="0"/>
              <a:t>	</a:t>
            </a:r>
          </a:p>
          <a:p>
            <a:pPr>
              <a:defRPr/>
            </a:pPr>
            <a:endParaRPr lang="en-GB" sz="2000" dirty="0"/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2023016" y="4042747"/>
            <a:ext cx="320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solidFill>
                  <a:schemeClr val="bg2"/>
                </a:solidFill>
                <a:latin typeface="Viner Hand ITC" pitchFamily="66" charset="0"/>
              </a:rPr>
              <a:t>B</a:t>
            </a:r>
            <a:endParaRPr lang="en-GB" sz="14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2289682" y="4066227"/>
            <a:ext cx="65594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bg2"/>
                </a:solidFill>
                <a:latin typeface="Viner Hand ITC" pitchFamily="66" charset="0"/>
              </a:rPr>
              <a:t>01/01/xxxx</a:t>
            </a:r>
            <a:endParaRPr lang="en-GB" sz="800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3299814" y="4066227"/>
            <a:ext cx="6126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Viner Hand ITC" pitchFamily="66" charset="0"/>
              </a:rPr>
              <a:t>540 </a:t>
            </a:r>
            <a:r>
              <a:rPr lang="en-GB" sz="1000" dirty="0" err="1">
                <a:solidFill>
                  <a:schemeClr val="bg2"/>
                </a:solidFill>
                <a:latin typeface="Viner Hand ITC" pitchFamily="66" charset="0"/>
              </a:rPr>
              <a:t>mls</a:t>
            </a:r>
            <a:endParaRPr lang="en-GB" sz="1000" dirty="0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2885095" y="4074319"/>
            <a:ext cx="4635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Viner Hand ITC" pitchFamily="66" charset="0"/>
              </a:rPr>
              <a:t>12:00</a:t>
            </a:r>
            <a:endParaRPr lang="en-GB" sz="1000"/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4115457" y="4080821"/>
            <a:ext cx="16754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Viner Hand ITC" pitchFamily="66" charset="0"/>
              </a:rPr>
              <a:t>0.9% SODIUM CHLORIDE</a:t>
            </a:r>
            <a:endParaRPr lang="en-GB" sz="1000" dirty="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027856" y="4339229"/>
            <a:ext cx="322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solidFill>
                  <a:schemeClr val="bg2"/>
                </a:solidFill>
                <a:latin typeface="Viner Hand ITC" pitchFamily="66" charset="0"/>
              </a:rPr>
              <a:t>D</a:t>
            </a:r>
            <a:endParaRPr lang="en-GB" sz="14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310910" y="4403502"/>
            <a:ext cx="65594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800" dirty="0">
                <a:solidFill>
                  <a:schemeClr val="bg2"/>
                </a:solidFill>
                <a:latin typeface="Viner Hand ITC" pitchFamily="66" charset="0"/>
              </a:rPr>
              <a:t>01/01/</a:t>
            </a:r>
            <a:r>
              <a:rPr lang="en-GB" sz="800" dirty="0" err="1">
                <a:solidFill>
                  <a:schemeClr val="bg2"/>
                </a:solidFill>
                <a:latin typeface="Viner Hand ITC" pitchFamily="66" charset="0"/>
              </a:rPr>
              <a:t>xxxx</a:t>
            </a:r>
            <a:endParaRPr lang="en-GB" sz="800" dirty="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304673" y="4363042"/>
            <a:ext cx="558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Viner Hand ITC" pitchFamily="66" charset="0"/>
              </a:rPr>
              <a:t>500mls</a:t>
            </a:r>
            <a:endParaRPr lang="en-GB" sz="1000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890278" y="4370979"/>
            <a:ext cx="469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Viner Hand ITC" pitchFamily="66" charset="0"/>
              </a:rPr>
              <a:t>12:30</a:t>
            </a:r>
            <a:endParaRPr lang="en-GB" sz="1000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4121394" y="4377329"/>
            <a:ext cx="16754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Viner Hand ITC" pitchFamily="66" charset="0"/>
              </a:rPr>
              <a:t>0.9% SODIUM CHLORIDE</a:t>
            </a:r>
            <a:endParaRPr lang="en-GB" sz="1000" dirty="0"/>
          </a:p>
        </p:txBody>
      </p:sp>
      <p:sp>
        <p:nvSpPr>
          <p:cNvPr id="30" name="Content Placeholder 1"/>
          <p:cNvSpPr txBox="1">
            <a:spLocks/>
          </p:cNvSpPr>
          <p:nvPr/>
        </p:nvSpPr>
        <p:spPr bwMode="auto">
          <a:xfrm>
            <a:off x="4276725" y="3365500"/>
            <a:ext cx="4341813" cy="12509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5000"/>
              <a:buFont typeface="Wingdings" pitchFamily="2" charset="2"/>
              <a:buChar char="v"/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pitchFamily="2" charset="2"/>
              <a:buChar char="v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endParaRPr lang="en-GB" b="1" u="sng">
              <a:solidFill>
                <a:srgbClr val="C00000"/>
              </a:solidFill>
            </a:endParaRPr>
          </a:p>
          <a:p>
            <a:pPr marL="400050" lvl="1" indent="0">
              <a:buFont typeface="Wingdings" pitchFamily="2" charset="2"/>
              <a:buNone/>
              <a:defRPr/>
            </a:pPr>
            <a:r>
              <a:rPr lang="en-GB" sz="2000"/>
              <a:t>	</a:t>
            </a:r>
          </a:p>
          <a:p>
            <a:pPr>
              <a:defRPr/>
            </a:pPr>
            <a:endParaRPr lang="en-GB" sz="2000" dirty="0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035793" y="4709201"/>
            <a:ext cx="273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solidFill>
                  <a:schemeClr val="bg2"/>
                </a:solidFill>
                <a:latin typeface="Viner Hand ITC" pitchFamily="66" charset="0"/>
              </a:rPr>
              <a:t>O</a:t>
            </a:r>
            <a:endParaRPr lang="en-GB" sz="14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301076" y="4733014"/>
            <a:ext cx="65594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800" dirty="0">
                <a:solidFill>
                  <a:schemeClr val="bg2"/>
                </a:solidFill>
                <a:latin typeface="Viner Hand ITC" pitchFamily="66" charset="0"/>
              </a:rPr>
              <a:t>01/01/</a:t>
            </a:r>
            <a:r>
              <a:rPr lang="en-GB" sz="800" dirty="0" err="1">
                <a:solidFill>
                  <a:schemeClr val="bg2"/>
                </a:solidFill>
                <a:latin typeface="Viner Hand ITC" pitchFamily="66" charset="0"/>
              </a:rPr>
              <a:t>xxxx</a:t>
            </a:r>
            <a:endParaRPr lang="en-GB" sz="800" dirty="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304519" y="4733014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Viner Hand ITC" pitchFamily="66" charset="0"/>
              </a:rPr>
              <a:t>164mls</a:t>
            </a:r>
            <a:endParaRPr lang="en-GB" sz="1000" dirty="0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904720" y="4740951"/>
            <a:ext cx="438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Viner Hand ITC" pitchFamily="66" charset="0"/>
              </a:rPr>
              <a:t>17:00</a:t>
            </a:r>
            <a:endParaRPr lang="en-GB" sz="1000"/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002723" y="5051949"/>
            <a:ext cx="34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solidFill>
                  <a:schemeClr val="bg2"/>
                </a:solidFill>
                <a:latin typeface="Viner Hand ITC" pitchFamily="66" charset="0"/>
              </a:rPr>
              <a:t>M</a:t>
            </a:r>
            <a:endParaRPr lang="en-GB" sz="14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301961" y="5075761"/>
            <a:ext cx="65594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800" dirty="0">
                <a:solidFill>
                  <a:schemeClr val="bg2"/>
                </a:solidFill>
                <a:latin typeface="Viner Hand ITC" pitchFamily="66" charset="0"/>
              </a:rPr>
              <a:t>01/01/</a:t>
            </a:r>
            <a:r>
              <a:rPr lang="en-GB" sz="800" dirty="0" err="1">
                <a:solidFill>
                  <a:schemeClr val="bg2"/>
                </a:solidFill>
                <a:latin typeface="Viner Hand ITC" pitchFamily="66" charset="0"/>
              </a:rPr>
              <a:t>xxxx</a:t>
            </a:r>
            <a:endParaRPr lang="en-GB" sz="800" dirty="0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303816" y="5075761"/>
            <a:ext cx="558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Viner Hand ITC" pitchFamily="66" charset="0"/>
              </a:rPr>
              <a:t>500mls</a:t>
            </a:r>
            <a:endParaRPr lang="en-GB" sz="1000" dirty="0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850957" y="5083699"/>
            <a:ext cx="4699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Viner Hand ITC" pitchFamily="66" charset="0"/>
              </a:rPr>
              <a:t>12.30</a:t>
            </a:r>
            <a:endParaRPr lang="en-GB" sz="1000" dirty="0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084994" y="5083390"/>
            <a:ext cx="17716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Viner Hand ITC" pitchFamily="66" charset="0"/>
              </a:rPr>
              <a:t>HARTMANN’S SOLUTION</a:t>
            </a:r>
            <a:endParaRPr lang="en-GB" sz="1000" dirty="0"/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6387517" y="3283960"/>
            <a:ext cx="3031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1600" b="1" u="sng" dirty="0">
                <a:solidFill>
                  <a:srgbClr val="C00000"/>
                </a:solidFill>
                <a:latin typeface="Arial" charset="0"/>
              </a:rPr>
              <a:t>M</a:t>
            </a:r>
          </a:p>
        </p:txBody>
      </p:sp>
      <p:sp>
        <p:nvSpPr>
          <p:cNvPr id="41" name="Down Arrow 40"/>
          <p:cNvSpPr/>
          <p:nvPr/>
        </p:nvSpPr>
        <p:spPr>
          <a:xfrm>
            <a:off x="2023848" y="3504890"/>
            <a:ext cx="243959" cy="441498"/>
          </a:xfrm>
          <a:prstGeom prst="downArrow">
            <a:avLst>
              <a:gd name="adj1" fmla="val 32353"/>
              <a:gd name="adj2" fmla="val 127073"/>
            </a:avLst>
          </a:prstGeom>
          <a:solidFill>
            <a:srgbClr val="C00000"/>
          </a:solidFill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</a:rPr>
              <a:t>4. </a:t>
            </a:r>
            <a:r>
              <a:rPr lang="en-GB" dirty="0"/>
              <a:t>Prescribe fluids - method</a:t>
            </a:r>
          </a:p>
        </p:txBody>
      </p: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7803875" y="4042747"/>
            <a:ext cx="9909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900" dirty="0">
                <a:solidFill>
                  <a:schemeClr val="bg2"/>
                </a:solidFill>
                <a:latin typeface="Viner Hand ITC" pitchFamily="66" charset="0"/>
              </a:rPr>
              <a:t>Over 15 minutes</a:t>
            </a:r>
            <a:endParaRPr lang="en-GB" sz="900" dirty="0"/>
          </a:p>
        </p:txBody>
      </p:sp>
      <p:sp>
        <p:nvSpPr>
          <p:cNvPr id="47" name="Rectangle 37"/>
          <p:cNvSpPr>
            <a:spLocks noChangeArrowheads="1"/>
          </p:cNvSpPr>
          <p:nvPr/>
        </p:nvSpPr>
        <p:spPr bwMode="auto">
          <a:xfrm>
            <a:off x="4025146" y="4700759"/>
            <a:ext cx="216947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chemeClr val="bg2"/>
                </a:solidFill>
                <a:latin typeface="Viner Hand ITC" pitchFamily="66" charset="0"/>
              </a:rPr>
              <a:t>0.9% SODIUM CHLORIDE with</a:t>
            </a:r>
          </a:p>
          <a:p>
            <a:r>
              <a:rPr lang="en-GB" sz="800" dirty="0">
                <a:solidFill>
                  <a:schemeClr val="bg2"/>
                </a:solidFill>
                <a:latin typeface="Viner Hand ITC" pitchFamily="66" charset="0"/>
              </a:rPr>
              <a:t>Potassium Chloride 10 </a:t>
            </a:r>
            <a:r>
              <a:rPr lang="en-GB" sz="800" dirty="0" err="1">
                <a:solidFill>
                  <a:schemeClr val="bg2"/>
                </a:solidFill>
                <a:latin typeface="Viner Hand ITC" pitchFamily="66" charset="0"/>
              </a:rPr>
              <a:t>mmoL</a:t>
            </a:r>
            <a:r>
              <a:rPr lang="en-GB" sz="800" dirty="0">
                <a:solidFill>
                  <a:schemeClr val="bg2"/>
                </a:solidFill>
                <a:latin typeface="Viner Hand ITC" pitchFamily="66" charset="0"/>
              </a:rPr>
              <a:t> (500ml bag)</a:t>
            </a:r>
            <a:endParaRPr lang="en-GB" sz="800" dirty="0"/>
          </a:p>
          <a:p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98291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3" grpId="0"/>
      <p:bldP spid="44" grpId="0"/>
      <p:bldP spid="45" grpId="0"/>
      <p:bldP spid="55" grpId="0"/>
      <p:bldP spid="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DF1DDC-9CB7-434E-88E3-20B15BB47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97" y="1187504"/>
            <a:ext cx="7547081" cy="3695752"/>
          </a:xfrm>
          <a:prstGeom prst="rect">
            <a:avLst/>
          </a:prstGeom>
        </p:spPr>
      </p:pic>
      <p:sp>
        <p:nvSpPr>
          <p:cNvPr id="2969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E9707E3C-0038-4A7B-91B4-539EF050AF25}" type="slidenum">
              <a:rPr lang="en-GB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24</a:t>
            </a:fld>
            <a:endParaRPr lang="en-GB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</a:rPr>
              <a:t>4. </a:t>
            </a:r>
            <a:r>
              <a:rPr lang="en-GB" dirty="0"/>
              <a:t>Prescribe fluids - example </a:t>
            </a:r>
          </a:p>
        </p:txBody>
      </p:sp>
      <p:sp>
        <p:nvSpPr>
          <p:cNvPr id="8" name="Down Arrow 7"/>
          <p:cNvSpPr/>
          <p:nvPr/>
        </p:nvSpPr>
        <p:spPr>
          <a:xfrm>
            <a:off x="893763" y="1375281"/>
            <a:ext cx="231775" cy="355600"/>
          </a:xfrm>
          <a:prstGeom prst="downArrow">
            <a:avLst>
              <a:gd name="adj1" fmla="val 32353"/>
              <a:gd name="adj2" fmla="val 85825"/>
            </a:avLst>
          </a:prstGeom>
          <a:solidFill>
            <a:srgbClr val="C00000"/>
          </a:solidFill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" name="Rectangle 2"/>
          <p:cNvSpPr>
            <a:spLocks noChangeArrowheads="1"/>
          </p:cNvSpPr>
          <p:nvPr/>
        </p:nvSpPr>
        <p:spPr bwMode="auto">
          <a:xfrm>
            <a:off x="2042453" y="2927280"/>
            <a:ext cx="5140808" cy="2630837"/>
          </a:xfrm>
          <a:prstGeom prst="rect">
            <a:avLst/>
          </a:prstGeom>
          <a:solidFill>
            <a:schemeClr val="tx1">
              <a:alpha val="9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GB" sz="2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9237" y="3203506"/>
            <a:ext cx="4926349" cy="2000548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Example 1:</a:t>
            </a:r>
          </a:p>
          <a:p>
            <a:pPr>
              <a:defRPr/>
            </a:pPr>
            <a:r>
              <a:rPr lang="en-GB" sz="20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Based on 27 kg child.</a:t>
            </a:r>
          </a:p>
          <a:p>
            <a:pPr>
              <a:defRPr/>
            </a:pPr>
            <a:r>
              <a:rPr lang="en-GB" sz="20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Appendicitis.</a:t>
            </a:r>
          </a:p>
          <a:p>
            <a:pPr>
              <a:defRPr/>
            </a:pPr>
            <a:r>
              <a:rPr lang="en-GB" sz="20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Initially treated for shock.</a:t>
            </a:r>
          </a:p>
          <a:p>
            <a:pPr>
              <a:defRPr/>
            </a:pPr>
            <a:r>
              <a:rPr lang="en-GB" sz="20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164 </a:t>
            </a:r>
            <a:r>
              <a:rPr lang="en-GB" sz="20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mls</a:t>
            </a:r>
            <a:r>
              <a:rPr lang="en-GB" sz="20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gastric losses over 4 hour period.</a:t>
            </a:r>
          </a:p>
          <a:p>
            <a:pPr>
              <a:defRPr/>
            </a:pPr>
            <a:r>
              <a:rPr lang="en-GB" sz="20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Plasma glucose = normal.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03288" y="1827213"/>
            <a:ext cx="7094425" cy="265112"/>
            <a:chOff x="903288" y="1827213"/>
            <a:chExt cx="7094425" cy="265112"/>
          </a:xfrm>
        </p:grpSpPr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903288" y="1838325"/>
              <a:ext cx="287337" cy="2540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050" dirty="0">
                  <a:solidFill>
                    <a:schemeClr val="bg2"/>
                  </a:solidFill>
                  <a:latin typeface="Viner Hand ITC" pitchFamily="66" charset="0"/>
                </a:rPr>
                <a:t>B</a:t>
              </a:r>
              <a:endParaRPr lang="en-GB" sz="1050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1146052" y="1827213"/>
              <a:ext cx="595073" cy="23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900">
                  <a:solidFill>
                    <a:schemeClr val="bg2"/>
                  </a:solidFill>
                  <a:latin typeface="Viner Hand ITC" pitchFamily="66" charset="0"/>
                </a:rPr>
                <a:t>01/01/xx</a:t>
              </a:r>
              <a:endParaRPr lang="en-GB" sz="900"/>
            </a:p>
          </p:txBody>
        </p:sp>
        <p:sp>
          <p:nvSpPr>
            <p:cNvPr id="38" name="Rectangle 12"/>
            <p:cNvSpPr>
              <a:spLocks noChangeArrowheads="1"/>
            </p:cNvSpPr>
            <p:nvPr/>
          </p:nvSpPr>
          <p:spPr bwMode="auto">
            <a:xfrm>
              <a:off x="1994165" y="1831623"/>
              <a:ext cx="57099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900" dirty="0">
                  <a:solidFill>
                    <a:schemeClr val="bg2"/>
                  </a:solidFill>
                  <a:latin typeface="Viner Hand ITC" pitchFamily="66" charset="0"/>
                </a:rPr>
                <a:t>540 </a:t>
              </a:r>
              <a:r>
                <a:rPr lang="en-GB" sz="900" dirty="0" err="1">
                  <a:solidFill>
                    <a:schemeClr val="bg2"/>
                  </a:solidFill>
                  <a:latin typeface="Viner Hand ITC" pitchFamily="66" charset="0"/>
                </a:rPr>
                <a:t>mls</a:t>
              </a:r>
              <a:endParaRPr lang="en-GB" sz="900" dirty="0"/>
            </a:p>
          </p:txBody>
        </p:sp>
        <p:sp>
          <p:nvSpPr>
            <p:cNvPr id="39" name="Rectangle 13"/>
            <p:cNvSpPr>
              <a:spLocks noChangeArrowheads="1"/>
            </p:cNvSpPr>
            <p:nvPr/>
          </p:nvSpPr>
          <p:spPr bwMode="auto">
            <a:xfrm>
              <a:off x="1644467" y="1827213"/>
              <a:ext cx="437968" cy="23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900">
                  <a:solidFill>
                    <a:schemeClr val="bg2"/>
                  </a:solidFill>
                  <a:latin typeface="Viner Hand ITC" pitchFamily="66" charset="0"/>
                </a:rPr>
                <a:t>12:00</a:t>
              </a:r>
              <a:endParaRPr lang="en-GB" sz="900"/>
            </a:p>
          </p:txBody>
        </p:sp>
        <p:sp>
          <p:nvSpPr>
            <p:cNvPr id="40" name="Rectangle 15"/>
            <p:cNvSpPr>
              <a:spLocks noChangeArrowheads="1"/>
            </p:cNvSpPr>
            <p:nvPr/>
          </p:nvSpPr>
          <p:spPr bwMode="auto">
            <a:xfrm>
              <a:off x="2709637" y="1843414"/>
              <a:ext cx="152958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900" dirty="0">
                  <a:solidFill>
                    <a:schemeClr val="bg2"/>
                  </a:solidFill>
                  <a:latin typeface="Viner Hand ITC" pitchFamily="66" charset="0"/>
                </a:rPr>
                <a:t>0.9% SODIUM CHLORIDE</a:t>
              </a:r>
              <a:endParaRPr lang="en-GB" sz="900" dirty="0"/>
            </a:p>
          </p:txBody>
        </p:sp>
        <p:sp>
          <p:nvSpPr>
            <p:cNvPr id="41" name="Rectangle 16"/>
            <p:cNvSpPr>
              <a:spLocks noChangeArrowheads="1"/>
            </p:cNvSpPr>
            <p:nvPr/>
          </p:nvSpPr>
          <p:spPr bwMode="auto">
            <a:xfrm>
              <a:off x="5938452" y="1852134"/>
              <a:ext cx="99097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900" dirty="0">
                  <a:solidFill>
                    <a:schemeClr val="bg2"/>
                  </a:solidFill>
                  <a:latin typeface="Viner Hand ITC" pitchFamily="66" charset="0"/>
                </a:rPr>
                <a:t>Over 15 minutes</a:t>
              </a:r>
              <a:endParaRPr lang="en-GB" sz="900" dirty="0"/>
            </a:p>
          </p:txBody>
        </p:sp>
        <p:sp>
          <p:nvSpPr>
            <p:cNvPr id="42" name="Rectangle 17"/>
            <p:cNvSpPr>
              <a:spLocks noChangeArrowheads="1"/>
            </p:cNvSpPr>
            <p:nvPr/>
          </p:nvSpPr>
          <p:spPr bwMode="auto">
            <a:xfrm>
              <a:off x="7176602" y="1846671"/>
              <a:ext cx="821111" cy="23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900">
                  <a:solidFill>
                    <a:schemeClr val="bg2"/>
                  </a:solidFill>
                  <a:latin typeface="Viner Hand ITC" pitchFamily="66" charset="0"/>
                </a:rPr>
                <a:t>Xxxx. Xxxxx</a:t>
              </a:r>
              <a:endParaRPr lang="en-GB" sz="9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93763" y="2117683"/>
            <a:ext cx="7094425" cy="265112"/>
            <a:chOff x="893763" y="2117683"/>
            <a:chExt cx="7094425" cy="265112"/>
          </a:xfrm>
        </p:grpSpPr>
        <p:sp>
          <p:nvSpPr>
            <p:cNvPr id="44" name="TextBox 43"/>
            <p:cNvSpPr txBox="1">
              <a:spLocks noChangeArrowheads="1"/>
            </p:cNvSpPr>
            <p:nvPr/>
          </p:nvSpPr>
          <p:spPr bwMode="auto">
            <a:xfrm>
              <a:off x="893763" y="2128795"/>
              <a:ext cx="306387" cy="2540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050" dirty="0">
                  <a:solidFill>
                    <a:schemeClr val="bg2"/>
                  </a:solidFill>
                  <a:latin typeface="Viner Hand ITC" pitchFamily="66" charset="0"/>
                </a:rPr>
                <a:t>M</a:t>
              </a:r>
              <a:endParaRPr lang="en-GB" sz="1050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45" name="Rectangle 19"/>
            <p:cNvSpPr>
              <a:spLocks noChangeArrowheads="1"/>
            </p:cNvSpPr>
            <p:nvPr/>
          </p:nvSpPr>
          <p:spPr bwMode="auto">
            <a:xfrm>
              <a:off x="1136527" y="2117683"/>
              <a:ext cx="595073" cy="23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900">
                  <a:solidFill>
                    <a:schemeClr val="bg2"/>
                  </a:solidFill>
                  <a:latin typeface="Viner Hand ITC" pitchFamily="66" charset="0"/>
                </a:rPr>
                <a:t>01/01/xx</a:t>
              </a:r>
              <a:endParaRPr lang="en-GB" sz="900"/>
            </a:p>
          </p:txBody>
        </p:sp>
        <p:sp>
          <p:nvSpPr>
            <p:cNvPr id="46" name="Rectangle 20"/>
            <p:cNvSpPr>
              <a:spLocks noChangeArrowheads="1"/>
            </p:cNvSpPr>
            <p:nvPr/>
          </p:nvSpPr>
          <p:spPr bwMode="auto">
            <a:xfrm>
              <a:off x="1984640" y="2122093"/>
              <a:ext cx="548583" cy="23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900">
                  <a:solidFill>
                    <a:schemeClr val="bg2"/>
                  </a:solidFill>
                  <a:latin typeface="Viner Hand ITC" pitchFamily="66" charset="0"/>
                </a:rPr>
                <a:t>500 mls</a:t>
              </a:r>
              <a:endParaRPr lang="en-GB" sz="900"/>
            </a:p>
          </p:txBody>
        </p:sp>
        <p:sp>
          <p:nvSpPr>
            <p:cNvPr id="47" name="Rectangle 21"/>
            <p:cNvSpPr>
              <a:spLocks noChangeArrowheads="1"/>
            </p:cNvSpPr>
            <p:nvPr/>
          </p:nvSpPr>
          <p:spPr bwMode="auto">
            <a:xfrm>
              <a:off x="1634942" y="2117683"/>
              <a:ext cx="407510" cy="23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900">
                  <a:solidFill>
                    <a:schemeClr val="bg2"/>
                  </a:solidFill>
                  <a:latin typeface="Viner Hand ITC" pitchFamily="66" charset="0"/>
                </a:rPr>
                <a:t>1230</a:t>
              </a:r>
              <a:endParaRPr lang="en-GB" sz="900"/>
            </a:p>
          </p:txBody>
        </p:sp>
        <p:sp>
          <p:nvSpPr>
            <p:cNvPr id="48" name="Rectangle 22"/>
            <p:cNvSpPr>
              <a:spLocks noChangeArrowheads="1"/>
            </p:cNvSpPr>
            <p:nvPr/>
          </p:nvSpPr>
          <p:spPr bwMode="auto">
            <a:xfrm>
              <a:off x="2696494" y="2150086"/>
              <a:ext cx="145584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chemeClr val="bg2"/>
                  </a:solidFill>
                  <a:latin typeface="Viner Hand ITC" pitchFamily="66" charset="0"/>
                </a:rPr>
                <a:t>HARTMANN’S SOLUTION</a:t>
              </a:r>
              <a:endParaRPr lang="en-GB" sz="800" dirty="0"/>
            </a:p>
          </p:txBody>
        </p:sp>
        <p:sp>
          <p:nvSpPr>
            <p:cNvPr id="49" name="Rectangle 23"/>
            <p:cNvSpPr>
              <a:spLocks noChangeArrowheads="1"/>
            </p:cNvSpPr>
            <p:nvPr/>
          </p:nvSpPr>
          <p:spPr bwMode="auto">
            <a:xfrm>
              <a:off x="6009852" y="2142604"/>
              <a:ext cx="67678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900" dirty="0">
                  <a:solidFill>
                    <a:schemeClr val="bg2"/>
                  </a:solidFill>
                  <a:latin typeface="Viner Hand ITC" pitchFamily="66" charset="0"/>
                </a:rPr>
                <a:t>67 </a:t>
              </a:r>
              <a:r>
                <a:rPr lang="en-GB" sz="900" dirty="0" err="1">
                  <a:solidFill>
                    <a:schemeClr val="bg2"/>
                  </a:solidFill>
                  <a:latin typeface="Viner Hand ITC" pitchFamily="66" charset="0"/>
                </a:rPr>
                <a:t>mls</a:t>
              </a:r>
              <a:r>
                <a:rPr lang="en-GB" sz="900" dirty="0">
                  <a:solidFill>
                    <a:schemeClr val="bg2"/>
                  </a:solidFill>
                  <a:latin typeface="Viner Hand ITC" pitchFamily="66" charset="0"/>
                </a:rPr>
                <a:t>/</a:t>
              </a:r>
              <a:r>
                <a:rPr lang="en-GB" sz="900" dirty="0" err="1">
                  <a:solidFill>
                    <a:schemeClr val="bg2"/>
                  </a:solidFill>
                  <a:latin typeface="Viner Hand ITC" pitchFamily="66" charset="0"/>
                </a:rPr>
                <a:t>hr</a:t>
              </a:r>
              <a:endParaRPr lang="en-GB" sz="900" dirty="0"/>
            </a:p>
          </p:txBody>
        </p:sp>
        <p:sp>
          <p:nvSpPr>
            <p:cNvPr id="50" name="Rectangle 24"/>
            <p:cNvSpPr>
              <a:spLocks noChangeArrowheads="1"/>
            </p:cNvSpPr>
            <p:nvPr/>
          </p:nvSpPr>
          <p:spPr bwMode="auto">
            <a:xfrm>
              <a:off x="7167077" y="2137141"/>
              <a:ext cx="821111" cy="23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900">
                  <a:solidFill>
                    <a:schemeClr val="bg2"/>
                  </a:solidFill>
                  <a:latin typeface="Viner Hand ITC" pitchFamily="66" charset="0"/>
                </a:rPr>
                <a:t>Xxxx. Xxxxx</a:t>
              </a:r>
              <a:endParaRPr lang="en-GB" sz="9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09947" y="2393971"/>
            <a:ext cx="7094425" cy="477054"/>
            <a:chOff x="909947" y="2393971"/>
            <a:chExt cx="7094425" cy="477054"/>
          </a:xfrm>
        </p:grpSpPr>
        <p:sp>
          <p:nvSpPr>
            <p:cNvPr id="52" name="TextBox 51"/>
            <p:cNvSpPr txBox="1">
              <a:spLocks noChangeArrowheads="1"/>
            </p:cNvSpPr>
            <p:nvPr/>
          </p:nvSpPr>
          <p:spPr bwMode="auto">
            <a:xfrm>
              <a:off x="909947" y="2433707"/>
              <a:ext cx="252412" cy="2540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050" dirty="0">
                  <a:solidFill>
                    <a:schemeClr val="bg2"/>
                  </a:solidFill>
                  <a:latin typeface="Viner Hand ITC" pitchFamily="66" charset="0"/>
                </a:rPr>
                <a:t>O</a:t>
              </a:r>
              <a:endParaRPr lang="en-GB" sz="1050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53" name="Rectangle 34"/>
            <p:cNvSpPr>
              <a:spLocks noChangeArrowheads="1"/>
            </p:cNvSpPr>
            <p:nvPr/>
          </p:nvSpPr>
          <p:spPr bwMode="auto">
            <a:xfrm>
              <a:off x="1152711" y="2422595"/>
              <a:ext cx="595073" cy="23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900">
                  <a:solidFill>
                    <a:schemeClr val="bg2"/>
                  </a:solidFill>
                  <a:latin typeface="Viner Hand ITC" pitchFamily="66" charset="0"/>
                </a:rPr>
                <a:t>01/01/xx</a:t>
              </a:r>
              <a:endParaRPr lang="en-GB" sz="900"/>
            </a:p>
          </p:txBody>
        </p:sp>
        <p:sp>
          <p:nvSpPr>
            <p:cNvPr id="54" name="Rectangle 35"/>
            <p:cNvSpPr>
              <a:spLocks noChangeArrowheads="1"/>
            </p:cNvSpPr>
            <p:nvPr/>
          </p:nvSpPr>
          <p:spPr bwMode="auto">
            <a:xfrm>
              <a:off x="2000824" y="2427005"/>
              <a:ext cx="55816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900" dirty="0">
                  <a:solidFill>
                    <a:schemeClr val="bg2"/>
                  </a:solidFill>
                  <a:latin typeface="Viner Hand ITC" pitchFamily="66" charset="0"/>
                </a:rPr>
                <a:t>164 </a:t>
              </a:r>
              <a:r>
                <a:rPr lang="en-GB" sz="900" dirty="0" err="1">
                  <a:solidFill>
                    <a:schemeClr val="bg2"/>
                  </a:solidFill>
                  <a:latin typeface="Viner Hand ITC" pitchFamily="66" charset="0"/>
                </a:rPr>
                <a:t>mls</a:t>
              </a:r>
              <a:endParaRPr lang="en-GB" sz="900" dirty="0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1651126" y="2422595"/>
              <a:ext cx="378654" cy="23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900">
                  <a:solidFill>
                    <a:schemeClr val="bg2"/>
                  </a:solidFill>
                  <a:latin typeface="Viner Hand ITC" pitchFamily="66" charset="0"/>
                </a:rPr>
                <a:t>1700</a:t>
              </a:r>
              <a:endParaRPr lang="en-GB" sz="900"/>
            </a:p>
          </p:txBody>
        </p:sp>
        <p:sp>
          <p:nvSpPr>
            <p:cNvPr id="56" name="Rectangle 37"/>
            <p:cNvSpPr>
              <a:spLocks noChangeArrowheads="1"/>
            </p:cNvSpPr>
            <p:nvPr/>
          </p:nvSpPr>
          <p:spPr bwMode="auto">
            <a:xfrm>
              <a:off x="2572855" y="2393971"/>
              <a:ext cx="2169470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sz="800" dirty="0">
                  <a:solidFill>
                    <a:schemeClr val="bg2"/>
                  </a:solidFill>
                  <a:latin typeface="Viner Hand ITC" pitchFamily="66" charset="0"/>
                </a:rPr>
                <a:t>0.9% SODIUM CHLORIDE with</a:t>
              </a:r>
            </a:p>
            <a:p>
              <a:r>
                <a:rPr lang="en-GB" sz="800" dirty="0">
                  <a:solidFill>
                    <a:schemeClr val="bg2"/>
                  </a:solidFill>
                  <a:latin typeface="Viner Hand ITC" pitchFamily="66" charset="0"/>
                </a:rPr>
                <a:t>Potassium Chloride 10 </a:t>
              </a:r>
              <a:r>
                <a:rPr lang="en-GB" sz="800" dirty="0" err="1">
                  <a:solidFill>
                    <a:schemeClr val="bg2"/>
                  </a:solidFill>
                  <a:latin typeface="Viner Hand ITC" pitchFamily="66" charset="0"/>
                </a:rPr>
                <a:t>mmoL</a:t>
              </a:r>
              <a:r>
                <a:rPr lang="en-GB" sz="800" dirty="0">
                  <a:solidFill>
                    <a:schemeClr val="bg2"/>
                  </a:solidFill>
                  <a:latin typeface="Viner Hand ITC" pitchFamily="66" charset="0"/>
                </a:rPr>
                <a:t> (500ml bag)</a:t>
              </a:r>
              <a:endParaRPr lang="en-GB" sz="800" dirty="0"/>
            </a:p>
            <a:p>
              <a:endParaRPr lang="en-GB" sz="900" dirty="0"/>
            </a:p>
          </p:txBody>
        </p:sp>
        <p:sp>
          <p:nvSpPr>
            <p:cNvPr id="57" name="Rectangle 38"/>
            <p:cNvSpPr>
              <a:spLocks noChangeArrowheads="1"/>
            </p:cNvSpPr>
            <p:nvPr/>
          </p:nvSpPr>
          <p:spPr bwMode="auto">
            <a:xfrm>
              <a:off x="6017943" y="2447516"/>
              <a:ext cx="67999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900" dirty="0">
                  <a:solidFill>
                    <a:schemeClr val="bg2"/>
                  </a:solidFill>
                  <a:latin typeface="Viner Hand ITC" pitchFamily="66" charset="0"/>
                </a:rPr>
                <a:t>41 </a:t>
              </a:r>
              <a:r>
                <a:rPr lang="en-GB" sz="900" dirty="0" err="1">
                  <a:solidFill>
                    <a:schemeClr val="bg2"/>
                  </a:solidFill>
                  <a:latin typeface="Viner Hand ITC" pitchFamily="66" charset="0"/>
                </a:rPr>
                <a:t>mls</a:t>
              </a:r>
              <a:r>
                <a:rPr lang="en-GB" sz="900" dirty="0">
                  <a:solidFill>
                    <a:schemeClr val="bg2"/>
                  </a:solidFill>
                  <a:latin typeface="Viner Hand ITC" pitchFamily="66" charset="0"/>
                </a:rPr>
                <a:t>/</a:t>
              </a:r>
              <a:r>
                <a:rPr lang="en-GB" sz="900" dirty="0" err="1">
                  <a:solidFill>
                    <a:schemeClr val="bg2"/>
                  </a:solidFill>
                  <a:latin typeface="Viner Hand ITC" pitchFamily="66" charset="0"/>
                </a:rPr>
                <a:t>hr</a:t>
              </a:r>
              <a:endParaRPr lang="en-GB" sz="900" dirty="0"/>
            </a:p>
          </p:txBody>
        </p:sp>
        <p:sp>
          <p:nvSpPr>
            <p:cNvPr id="58" name="Rectangle 39"/>
            <p:cNvSpPr>
              <a:spLocks noChangeArrowheads="1"/>
            </p:cNvSpPr>
            <p:nvPr/>
          </p:nvSpPr>
          <p:spPr bwMode="auto">
            <a:xfrm>
              <a:off x="7183261" y="2442053"/>
              <a:ext cx="821111" cy="23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900">
                  <a:solidFill>
                    <a:schemeClr val="bg2"/>
                  </a:solidFill>
                  <a:latin typeface="Viner Hand ITC" pitchFamily="66" charset="0"/>
                </a:rPr>
                <a:t>Xxxx. Xxxxx</a:t>
              </a:r>
              <a:endParaRPr lang="en-GB" sz="9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6EC54B3-ACDA-4693-8BA9-2FCACAD79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75" y="1471632"/>
            <a:ext cx="7964984" cy="2348902"/>
          </a:xfrm>
          <a:prstGeom prst="rect">
            <a:avLst/>
          </a:prstGeom>
        </p:spPr>
      </p:pic>
      <p:sp>
        <p:nvSpPr>
          <p:cNvPr id="31747" name="Rectangle 9"/>
          <p:cNvSpPr>
            <a:spLocks noChangeArrowheads="1"/>
          </p:cNvSpPr>
          <p:nvPr/>
        </p:nvSpPr>
        <p:spPr bwMode="auto">
          <a:xfrm>
            <a:off x="5477650" y="1370013"/>
            <a:ext cx="3394889" cy="3008312"/>
          </a:xfrm>
          <a:prstGeom prst="rect">
            <a:avLst/>
          </a:prstGeom>
          <a:solidFill>
            <a:schemeClr val="tx1">
              <a:alpha val="7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618" y="1318635"/>
            <a:ext cx="5048433" cy="367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71FBDE6C-B208-4322-A05B-7DBF4ADCA64B}" type="slidenum">
              <a:rPr lang="en-GB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25</a:t>
            </a:fld>
            <a:endParaRPr lang="en-GB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</a:rPr>
              <a:t>4. </a:t>
            </a:r>
            <a:r>
              <a:rPr lang="en-GB" dirty="0"/>
              <a:t>Prescribe fluids - identification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69938" y="5138738"/>
            <a:ext cx="7593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dirty="0">
                <a:solidFill>
                  <a:schemeClr val="bg2"/>
                </a:solidFill>
                <a:latin typeface="Arial" charset="0"/>
              </a:rPr>
              <a:t>Infusion fluids can also be identified by their Letter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59999" y="3510890"/>
            <a:ext cx="41177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>
                <a:solidFill>
                  <a:schemeClr val="bg2"/>
                </a:solidFill>
                <a:latin typeface="Viner Hand ITC" pitchFamily="66" charset="0"/>
              </a:rPr>
              <a:t>HARTMANN’S SOLUTION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84690" y="4267282"/>
            <a:ext cx="35727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1600" b="1" dirty="0">
                <a:solidFill>
                  <a:schemeClr val="bg2"/>
                </a:solidFill>
                <a:latin typeface="Viner Hand ITC" pitchFamily="66" charset="0"/>
              </a:rPr>
              <a:t>0.45%SOD. CHL. + 2.5% GLUCOSE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01813" y="2700299"/>
            <a:ext cx="3901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>
                <a:solidFill>
                  <a:schemeClr val="bg2"/>
                </a:solidFill>
                <a:latin typeface="Viner Hand ITC" pitchFamily="66" charset="0"/>
              </a:rPr>
              <a:t>0.9% SODIUM CHLORIDE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9532" y="3372576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7160" y="4117620"/>
            <a:ext cx="4857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6599" y="2612231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51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51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2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02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403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720987" y="1393988"/>
            <a:ext cx="5487749" cy="4545566"/>
          </a:xfrm>
        </p:spPr>
        <p:txBody>
          <a:bodyPr/>
          <a:lstStyle/>
          <a:p>
            <a:r>
              <a:rPr lang="en-GB" sz="2000" dirty="0"/>
              <a:t>Prescribe on back of Fluid Chart</a:t>
            </a:r>
          </a:p>
          <a:p>
            <a:r>
              <a:rPr lang="en-GB" sz="2000" dirty="0"/>
              <a:t>Record volumes on front of Fluid Chart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1100" dirty="0"/>
          </a:p>
          <a:p>
            <a:endParaRPr lang="en-GB" sz="2000" dirty="0"/>
          </a:p>
          <a:p>
            <a:r>
              <a:rPr lang="en-GB" sz="2000" dirty="0"/>
              <a:t>Not necessary to prescribe or reference on </a:t>
            </a:r>
            <a:r>
              <a:rPr lang="en-GB" sz="2000" dirty="0" err="1"/>
              <a:t>Kardex</a:t>
            </a:r>
            <a:r>
              <a:rPr lang="en-GB" sz="2000" dirty="0"/>
              <a:t>.</a:t>
            </a:r>
          </a:p>
          <a:p>
            <a:endParaRPr lang="en-GB" sz="2000" dirty="0"/>
          </a:p>
        </p:txBody>
      </p:sp>
      <p:sp>
        <p:nvSpPr>
          <p:cNvPr id="5" name="Title 3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 eaLnBrk="0" hangingPunct="0">
              <a:defRPr/>
            </a:pPr>
            <a:r>
              <a:rPr lang="en-GB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4. </a:t>
            </a:r>
            <a:r>
              <a:rPr lang="en-GB" dirty="0"/>
              <a:t>Fluid prescription </a:t>
            </a:r>
            <a:r>
              <a:rPr lang="en-GB" sz="3200" b="1" kern="0" dirty="0">
                <a:solidFill>
                  <a:srgbClr val="00B5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&amp; administration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394460"/>
            <a:ext cx="3491713" cy="3962400"/>
          </a:xfrm>
        </p:spPr>
        <p:txBody>
          <a:bodyPr/>
          <a:lstStyle/>
          <a:p>
            <a:r>
              <a:rPr lang="en-GB" sz="2000" b="1" dirty="0"/>
              <a:t>IV fluid infusions</a:t>
            </a:r>
          </a:p>
          <a:p>
            <a:pPr marL="444500" lvl="1" indent="-177800"/>
            <a:r>
              <a:rPr lang="en-GB" sz="1800" dirty="0"/>
              <a:t>Intravenous fluid replacement or treatment.</a:t>
            </a:r>
          </a:p>
          <a:p>
            <a:pPr marL="444500" lvl="1" indent="-177800">
              <a:buNone/>
            </a:pPr>
            <a:r>
              <a:rPr lang="en-GB" sz="1800" dirty="0"/>
              <a:t>	e.g. Sodium Chloride 0.9%, Hartmann’s Solution.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7B970-101C-488E-9F80-C2291476362B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7468A91-D218-4A76-B4D5-F61DC7EAD219}"/>
              </a:ext>
            </a:extLst>
          </p:cNvPr>
          <p:cNvGrpSpPr/>
          <p:nvPr/>
        </p:nvGrpSpPr>
        <p:grpSpPr>
          <a:xfrm>
            <a:off x="5244840" y="2115624"/>
            <a:ext cx="3457007" cy="3169606"/>
            <a:chOff x="5244840" y="2115624"/>
            <a:chExt cx="3457007" cy="316960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583B4CCA-78B7-4CBC-8362-4E7378DBE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44840" y="2115624"/>
              <a:ext cx="3457007" cy="3169606"/>
            </a:xfrm>
            <a:prstGeom prst="rect">
              <a:avLst/>
            </a:prstGeom>
          </p:spPr>
        </p:pic>
        <p:sp>
          <p:nvSpPr>
            <p:cNvPr id="12" name="TextBox 52"/>
            <p:cNvSpPr txBox="1">
              <a:spLocks noChangeArrowheads="1"/>
            </p:cNvSpPr>
            <p:nvPr/>
          </p:nvSpPr>
          <p:spPr bwMode="auto">
            <a:xfrm>
              <a:off x="6634280" y="2631126"/>
              <a:ext cx="65740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600" b="1" dirty="0" err="1">
                  <a:solidFill>
                    <a:schemeClr val="bg2"/>
                  </a:solidFill>
                  <a:latin typeface="Bradley Hand ITC" pitchFamily="66" charset="0"/>
                </a:rPr>
                <a:t>Hartmenns</a:t>
              </a:r>
              <a:r>
                <a:rPr lang="en-GB" sz="600" b="1" dirty="0">
                  <a:solidFill>
                    <a:schemeClr val="bg2"/>
                  </a:solidFill>
                  <a:latin typeface="Bradley Hand ITC" pitchFamily="66" charset="0"/>
                </a:rPr>
                <a:t> Soln.</a:t>
              </a:r>
            </a:p>
          </p:txBody>
        </p:sp>
        <p:sp>
          <p:nvSpPr>
            <p:cNvPr id="19" name="TextBox 39"/>
            <p:cNvSpPr txBox="1">
              <a:spLocks noChangeArrowheads="1"/>
            </p:cNvSpPr>
            <p:nvPr/>
          </p:nvSpPr>
          <p:spPr bwMode="auto">
            <a:xfrm>
              <a:off x="6667771" y="2720024"/>
              <a:ext cx="246063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>
                  <a:solidFill>
                    <a:schemeClr val="bg2"/>
                  </a:solidFill>
                  <a:latin typeface="Bradley Hand ITC" pitchFamily="66" charset="0"/>
                </a:rPr>
                <a:t>20</a:t>
              </a:r>
            </a:p>
          </p:txBody>
        </p:sp>
        <p:sp>
          <p:nvSpPr>
            <p:cNvPr id="20" name="TextBox 40"/>
            <p:cNvSpPr txBox="1">
              <a:spLocks noChangeArrowheads="1"/>
            </p:cNvSpPr>
            <p:nvPr/>
          </p:nvSpPr>
          <p:spPr bwMode="auto">
            <a:xfrm>
              <a:off x="6656659" y="2843386"/>
              <a:ext cx="24447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>
                  <a:solidFill>
                    <a:schemeClr val="bg2"/>
                  </a:solidFill>
                  <a:latin typeface="Bradley Hand ITC" pitchFamily="66" charset="0"/>
                </a:rPr>
                <a:t>20</a:t>
              </a:r>
            </a:p>
          </p:txBody>
        </p:sp>
        <p:sp>
          <p:nvSpPr>
            <p:cNvPr id="21" name="TextBox 41"/>
            <p:cNvSpPr txBox="1">
              <a:spLocks noChangeArrowheads="1"/>
            </p:cNvSpPr>
            <p:nvPr/>
          </p:nvSpPr>
          <p:spPr bwMode="auto">
            <a:xfrm>
              <a:off x="6666184" y="2948667"/>
              <a:ext cx="246062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>
                  <a:solidFill>
                    <a:schemeClr val="bg2"/>
                  </a:solidFill>
                  <a:latin typeface="Bradley Hand ITC" pitchFamily="66" charset="0"/>
                </a:rPr>
                <a:t>20</a:t>
              </a:r>
            </a:p>
          </p:txBody>
        </p:sp>
        <p:sp>
          <p:nvSpPr>
            <p:cNvPr id="22" name="TextBox 43"/>
            <p:cNvSpPr txBox="1">
              <a:spLocks noChangeArrowheads="1"/>
            </p:cNvSpPr>
            <p:nvPr/>
          </p:nvSpPr>
          <p:spPr bwMode="auto">
            <a:xfrm>
              <a:off x="6664596" y="3052754"/>
              <a:ext cx="246063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>
                  <a:solidFill>
                    <a:schemeClr val="bg2"/>
                  </a:solidFill>
                  <a:latin typeface="Bradley Hand ITC" pitchFamily="66" charset="0"/>
                </a:rPr>
                <a:t>20</a:t>
              </a:r>
            </a:p>
          </p:txBody>
        </p:sp>
        <p:sp>
          <p:nvSpPr>
            <p:cNvPr id="23" name="TextBox 44"/>
            <p:cNvSpPr txBox="1">
              <a:spLocks noChangeArrowheads="1"/>
            </p:cNvSpPr>
            <p:nvPr/>
          </p:nvSpPr>
          <p:spPr bwMode="auto">
            <a:xfrm>
              <a:off x="6666184" y="3159932"/>
              <a:ext cx="246062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>
                  <a:solidFill>
                    <a:schemeClr val="bg2"/>
                  </a:solidFill>
                  <a:latin typeface="Bradley Hand ITC" pitchFamily="66" charset="0"/>
                </a:rPr>
                <a:t>20</a:t>
              </a:r>
            </a:p>
          </p:txBody>
        </p:sp>
        <p:sp>
          <p:nvSpPr>
            <p:cNvPr id="24" name="TextBox 45"/>
            <p:cNvSpPr txBox="1">
              <a:spLocks noChangeArrowheads="1"/>
            </p:cNvSpPr>
            <p:nvPr/>
          </p:nvSpPr>
          <p:spPr bwMode="auto">
            <a:xfrm>
              <a:off x="6655071" y="3265213"/>
              <a:ext cx="244475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 dirty="0">
                  <a:solidFill>
                    <a:schemeClr val="bg2"/>
                  </a:solidFill>
                  <a:latin typeface="Bradley Hand ITC" pitchFamily="66" charset="0"/>
                </a:rPr>
                <a:t>20</a:t>
              </a:r>
            </a:p>
          </p:txBody>
        </p:sp>
        <p:sp>
          <p:nvSpPr>
            <p:cNvPr id="25" name="TextBox 46"/>
            <p:cNvSpPr txBox="1">
              <a:spLocks noChangeArrowheads="1"/>
            </p:cNvSpPr>
            <p:nvPr/>
          </p:nvSpPr>
          <p:spPr bwMode="auto">
            <a:xfrm>
              <a:off x="6656659" y="3375256"/>
              <a:ext cx="244475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>
                  <a:solidFill>
                    <a:schemeClr val="bg2"/>
                  </a:solidFill>
                  <a:latin typeface="Bradley Hand ITC" pitchFamily="66" charset="0"/>
                </a:rPr>
                <a:t>20</a:t>
              </a:r>
            </a:p>
          </p:txBody>
        </p:sp>
        <p:sp>
          <p:nvSpPr>
            <p:cNvPr id="26" name="TextBox 47"/>
            <p:cNvSpPr txBox="1">
              <a:spLocks noChangeArrowheads="1"/>
            </p:cNvSpPr>
            <p:nvPr/>
          </p:nvSpPr>
          <p:spPr bwMode="auto">
            <a:xfrm>
              <a:off x="6658246" y="3471012"/>
              <a:ext cx="244475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>
                  <a:solidFill>
                    <a:schemeClr val="bg2"/>
                  </a:solidFill>
                  <a:latin typeface="Bradley Hand ITC" pitchFamily="66" charset="0"/>
                </a:rPr>
                <a:t>20</a:t>
              </a:r>
            </a:p>
          </p:txBody>
        </p:sp>
        <p:sp>
          <p:nvSpPr>
            <p:cNvPr id="27" name="TextBox 48"/>
            <p:cNvSpPr txBox="1">
              <a:spLocks noChangeArrowheads="1"/>
            </p:cNvSpPr>
            <p:nvPr/>
          </p:nvSpPr>
          <p:spPr bwMode="auto">
            <a:xfrm>
              <a:off x="6659679" y="3578190"/>
              <a:ext cx="246063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>
                  <a:solidFill>
                    <a:schemeClr val="bg2"/>
                  </a:solidFill>
                  <a:latin typeface="Bradley Hand ITC" pitchFamily="66" charset="0"/>
                </a:rPr>
                <a:t>20</a:t>
              </a:r>
            </a:p>
          </p:txBody>
        </p:sp>
        <p:sp>
          <p:nvSpPr>
            <p:cNvPr id="36" name="TextBox 45"/>
            <p:cNvSpPr txBox="1">
              <a:spLocks noChangeArrowheads="1"/>
            </p:cNvSpPr>
            <p:nvPr/>
          </p:nvSpPr>
          <p:spPr bwMode="auto">
            <a:xfrm>
              <a:off x="6653723" y="3684649"/>
              <a:ext cx="244475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>
                  <a:solidFill>
                    <a:schemeClr val="bg2"/>
                  </a:solidFill>
                  <a:latin typeface="Bradley Hand ITC" pitchFamily="66" charset="0"/>
                </a:rPr>
                <a:t>20</a:t>
              </a:r>
            </a:p>
          </p:txBody>
        </p:sp>
        <p:sp>
          <p:nvSpPr>
            <p:cNvPr id="37" name="TextBox 46"/>
            <p:cNvSpPr txBox="1">
              <a:spLocks noChangeArrowheads="1"/>
            </p:cNvSpPr>
            <p:nvPr/>
          </p:nvSpPr>
          <p:spPr bwMode="auto">
            <a:xfrm>
              <a:off x="6655311" y="3794692"/>
              <a:ext cx="244475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>
                  <a:solidFill>
                    <a:schemeClr val="bg2"/>
                  </a:solidFill>
                  <a:latin typeface="Bradley Hand ITC" pitchFamily="66" charset="0"/>
                </a:rPr>
                <a:t>20</a:t>
              </a:r>
            </a:p>
          </p:txBody>
        </p:sp>
        <p:sp>
          <p:nvSpPr>
            <p:cNvPr id="38" name="TextBox 47"/>
            <p:cNvSpPr txBox="1">
              <a:spLocks noChangeArrowheads="1"/>
            </p:cNvSpPr>
            <p:nvPr/>
          </p:nvSpPr>
          <p:spPr bwMode="auto">
            <a:xfrm>
              <a:off x="6656898" y="3890448"/>
              <a:ext cx="244475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>
                  <a:solidFill>
                    <a:schemeClr val="bg2"/>
                  </a:solidFill>
                  <a:latin typeface="Bradley Hand ITC" pitchFamily="66" charset="0"/>
                </a:rPr>
                <a:t>20</a:t>
              </a:r>
            </a:p>
          </p:txBody>
        </p:sp>
        <p:sp>
          <p:nvSpPr>
            <p:cNvPr id="39" name="TextBox 48"/>
            <p:cNvSpPr txBox="1">
              <a:spLocks noChangeArrowheads="1"/>
            </p:cNvSpPr>
            <p:nvPr/>
          </p:nvSpPr>
          <p:spPr bwMode="auto">
            <a:xfrm>
              <a:off x="6658331" y="3997626"/>
              <a:ext cx="246063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>
                  <a:solidFill>
                    <a:schemeClr val="bg2"/>
                  </a:solidFill>
                  <a:latin typeface="Bradley Hand ITC" pitchFamily="66" charset="0"/>
                </a:rPr>
                <a:t>20</a:t>
              </a:r>
            </a:p>
          </p:txBody>
        </p:sp>
        <p:sp>
          <p:nvSpPr>
            <p:cNvPr id="28" name="TextBox 52"/>
            <p:cNvSpPr txBox="1">
              <a:spLocks noChangeArrowheads="1"/>
            </p:cNvSpPr>
            <p:nvPr/>
          </p:nvSpPr>
          <p:spPr bwMode="auto">
            <a:xfrm>
              <a:off x="7045624" y="4013510"/>
              <a:ext cx="92503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600" b="1" dirty="0">
                  <a:solidFill>
                    <a:schemeClr val="bg2"/>
                  </a:solidFill>
                  <a:latin typeface="Bradley Hand ITC" pitchFamily="66" charset="0"/>
                </a:rPr>
                <a:t>Sod Chloride 0.9%</a:t>
              </a:r>
            </a:p>
          </p:txBody>
        </p:sp>
        <p:sp>
          <p:nvSpPr>
            <p:cNvPr id="29" name="TextBox 39"/>
            <p:cNvSpPr txBox="1">
              <a:spLocks noChangeArrowheads="1"/>
            </p:cNvSpPr>
            <p:nvPr/>
          </p:nvSpPr>
          <p:spPr bwMode="auto">
            <a:xfrm>
              <a:off x="7067630" y="4101284"/>
              <a:ext cx="246063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 dirty="0">
                  <a:solidFill>
                    <a:schemeClr val="bg2"/>
                  </a:solidFill>
                  <a:latin typeface="Bradley Hand ITC" pitchFamily="66" charset="0"/>
                </a:rPr>
                <a:t>40</a:t>
              </a:r>
            </a:p>
          </p:txBody>
        </p:sp>
        <p:sp>
          <p:nvSpPr>
            <p:cNvPr id="30" name="TextBox 40"/>
            <p:cNvSpPr txBox="1">
              <a:spLocks noChangeArrowheads="1"/>
            </p:cNvSpPr>
            <p:nvPr/>
          </p:nvSpPr>
          <p:spPr bwMode="auto">
            <a:xfrm>
              <a:off x="7056518" y="4224646"/>
              <a:ext cx="24447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 dirty="0">
                  <a:solidFill>
                    <a:schemeClr val="bg2"/>
                  </a:solidFill>
                  <a:latin typeface="Bradley Hand ITC" pitchFamily="66" charset="0"/>
                </a:rPr>
                <a:t>40</a:t>
              </a:r>
            </a:p>
          </p:txBody>
        </p:sp>
        <p:sp>
          <p:nvSpPr>
            <p:cNvPr id="31" name="TextBox 41"/>
            <p:cNvSpPr txBox="1">
              <a:spLocks noChangeArrowheads="1"/>
            </p:cNvSpPr>
            <p:nvPr/>
          </p:nvSpPr>
          <p:spPr bwMode="auto">
            <a:xfrm>
              <a:off x="7066043" y="4329927"/>
              <a:ext cx="246062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 dirty="0">
                  <a:solidFill>
                    <a:schemeClr val="bg2"/>
                  </a:solidFill>
                  <a:latin typeface="Bradley Hand ITC" pitchFamily="66" charset="0"/>
                </a:rPr>
                <a:t>40</a:t>
              </a:r>
            </a:p>
          </p:txBody>
        </p:sp>
        <p:sp>
          <p:nvSpPr>
            <p:cNvPr id="32" name="TextBox 43"/>
            <p:cNvSpPr txBox="1">
              <a:spLocks noChangeArrowheads="1"/>
            </p:cNvSpPr>
            <p:nvPr/>
          </p:nvSpPr>
          <p:spPr bwMode="auto">
            <a:xfrm>
              <a:off x="7064455" y="4434014"/>
              <a:ext cx="246063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 dirty="0">
                  <a:solidFill>
                    <a:schemeClr val="bg2"/>
                  </a:solidFill>
                  <a:latin typeface="Bradley Hand ITC" pitchFamily="66" charset="0"/>
                </a:rPr>
                <a:t>40</a:t>
              </a:r>
            </a:p>
          </p:txBody>
        </p:sp>
        <p:sp>
          <p:nvSpPr>
            <p:cNvPr id="33" name="TextBox 44"/>
            <p:cNvSpPr txBox="1">
              <a:spLocks noChangeArrowheads="1"/>
            </p:cNvSpPr>
            <p:nvPr/>
          </p:nvSpPr>
          <p:spPr bwMode="auto">
            <a:xfrm>
              <a:off x="7066043" y="4541192"/>
              <a:ext cx="246062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 dirty="0">
                  <a:solidFill>
                    <a:schemeClr val="bg2"/>
                  </a:solidFill>
                  <a:latin typeface="Bradley Hand ITC" pitchFamily="66" charset="0"/>
                </a:rPr>
                <a:t>40</a:t>
              </a:r>
            </a:p>
          </p:txBody>
        </p:sp>
        <p:sp>
          <p:nvSpPr>
            <p:cNvPr id="34" name="TextBox 45"/>
            <p:cNvSpPr txBox="1">
              <a:spLocks noChangeArrowheads="1"/>
            </p:cNvSpPr>
            <p:nvPr/>
          </p:nvSpPr>
          <p:spPr bwMode="auto">
            <a:xfrm>
              <a:off x="7054930" y="4646473"/>
              <a:ext cx="244475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 dirty="0">
                  <a:solidFill>
                    <a:schemeClr val="bg2"/>
                  </a:solidFill>
                  <a:latin typeface="Bradley Hand ITC" pitchFamily="66" charset="0"/>
                </a:rPr>
                <a:t>40</a:t>
              </a:r>
            </a:p>
          </p:txBody>
        </p:sp>
        <p:sp>
          <p:nvSpPr>
            <p:cNvPr id="35" name="TextBox 46"/>
            <p:cNvSpPr txBox="1">
              <a:spLocks noChangeArrowheads="1"/>
            </p:cNvSpPr>
            <p:nvPr/>
          </p:nvSpPr>
          <p:spPr bwMode="auto">
            <a:xfrm>
              <a:off x="7056518" y="4756516"/>
              <a:ext cx="244475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 dirty="0">
                  <a:solidFill>
                    <a:schemeClr val="bg2"/>
                  </a:solidFill>
                  <a:latin typeface="Bradley Hand ITC" pitchFamily="66" charset="0"/>
                </a:rPr>
                <a:t>40</a:t>
              </a:r>
            </a:p>
          </p:txBody>
        </p:sp>
        <p:sp>
          <p:nvSpPr>
            <p:cNvPr id="40" name="TextBox 47"/>
            <p:cNvSpPr txBox="1">
              <a:spLocks noChangeArrowheads="1"/>
            </p:cNvSpPr>
            <p:nvPr/>
          </p:nvSpPr>
          <p:spPr bwMode="auto">
            <a:xfrm>
              <a:off x="7058105" y="4852272"/>
              <a:ext cx="244475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 dirty="0">
                  <a:solidFill>
                    <a:schemeClr val="bg2"/>
                  </a:solidFill>
                  <a:latin typeface="Bradley Hand ITC" pitchFamily="66" charset="0"/>
                </a:rPr>
                <a:t>40</a:t>
              </a:r>
            </a:p>
          </p:txBody>
        </p:sp>
        <p:sp>
          <p:nvSpPr>
            <p:cNvPr id="41" name="TextBox 48"/>
            <p:cNvSpPr txBox="1">
              <a:spLocks noChangeArrowheads="1"/>
            </p:cNvSpPr>
            <p:nvPr/>
          </p:nvSpPr>
          <p:spPr bwMode="auto">
            <a:xfrm>
              <a:off x="7059538" y="4959450"/>
              <a:ext cx="246063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 dirty="0">
                  <a:solidFill>
                    <a:schemeClr val="bg2"/>
                  </a:solidFill>
                  <a:latin typeface="Bradley Hand ITC" pitchFamily="66" charset="0"/>
                </a:rPr>
                <a:t>40</a:t>
              </a:r>
            </a:p>
          </p:txBody>
        </p:sp>
        <p:sp>
          <p:nvSpPr>
            <p:cNvPr id="46" name="TextBox 48"/>
            <p:cNvSpPr txBox="1">
              <a:spLocks noChangeArrowheads="1"/>
            </p:cNvSpPr>
            <p:nvPr/>
          </p:nvSpPr>
          <p:spPr bwMode="auto">
            <a:xfrm>
              <a:off x="7058190" y="5055206"/>
              <a:ext cx="246063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 dirty="0">
                  <a:solidFill>
                    <a:schemeClr val="bg2"/>
                  </a:solidFill>
                  <a:latin typeface="Bradley Hand ITC" pitchFamily="66" charset="0"/>
                </a:rPr>
                <a:t>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650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EEA59CE1-447C-4C10-9401-9794D22F8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75" y="1471632"/>
            <a:ext cx="7964984" cy="2348902"/>
          </a:xfrm>
          <a:prstGeom prst="rect">
            <a:avLst/>
          </a:prstGeom>
        </p:spPr>
      </p:pic>
      <p:sp>
        <p:nvSpPr>
          <p:cNvPr id="3277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E5EB05D0-61D6-4E74-851D-72AC7F67ED55}" type="slidenum">
              <a:rPr lang="en-GB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27</a:t>
            </a:fld>
            <a:endParaRPr lang="en-GB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428625" y="428625"/>
            <a:ext cx="850106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 eaLnBrk="0" hangingPunct="0">
              <a:defRPr/>
            </a:pPr>
            <a:r>
              <a:rPr lang="en-GB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4. </a:t>
            </a:r>
            <a:r>
              <a:rPr lang="en-GB" sz="3200" b="1" kern="0" dirty="0">
                <a:solidFill>
                  <a:srgbClr val="00B5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Administration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8450" y="4214813"/>
            <a:ext cx="865663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bg2"/>
                </a:solidFill>
                <a:latin typeface="Arial" charset="0"/>
              </a:rPr>
              <a:t>When completing this section, the following </a:t>
            </a:r>
            <a:r>
              <a:rPr lang="en-GB" sz="2000" u="sng" dirty="0">
                <a:solidFill>
                  <a:schemeClr val="bg2"/>
                </a:solidFill>
                <a:latin typeface="Arial" charset="0"/>
              </a:rPr>
              <a:t>double checks </a:t>
            </a:r>
            <a:r>
              <a:rPr lang="en-GB" sz="2000" dirty="0">
                <a:solidFill>
                  <a:schemeClr val="bg2"/>
                </a:solidFill>
                <a:latin typeface="Arial" charset="0"/>
              </a:rPr>
              <a:t>are made:-</a:t>
            </a:r>
          </a:p>
          <a:p>
            <a:pPr marL="1617663" indent="-185738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bg2"/>
                </a:solidFill>
                <a:latin typeface="Arial" charset="0"/>
              </a:rPr>
              <a:t>Correct </a:t>
            </a:r>
            <a:r>
              <a:rPr lang="en-GB" sz="2000" dirty="0">
                <a:solidFill>
                  <a:schemeClr val="bg1"/>
                </a:solidFill>
                <a:latin typeface="Arial" charset="0"/>
              </a:rPr>
              <a:t>patient</a:t>
            </a:r>
          </a:p>
          <a:p>
            <a:pPr marL="1617663" indent="-185738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bg2"/>
                </a:solidFill>
                <a:latin typeface="Arial" charset="0"/>
              </a:rPr>
              <a:t>Correct </a:t>
            </a:r>
            <a:r>
              <a:rPr lang="en-GB" sz="2000" dirty="0">
                <a:solidFill>
                  <a:schemeClr val="bg1"/>
                </a:solidFill>
                <a:latin typeface="Arial" charset="0"/>
              </a:rPr>
              <a:t>fluid or medicine</a:t>
            </a:r>
          </a:p>
          <a:p>
            <a:pPr marL="1617663" indent="-185738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bg2"/>
                </a:solidFill>
                <a:latin typeface="Arial" charset="0"/>
              </a:rPr>
              <a:t>Correct </a:t>
            </a:r>
            <a:r>
              <a:rPr lang="en-GB" sz="2000" dirty="0">
                <a:solidFill>
                  <a:schemeClr val="bg1"/>
                </a:solidFill>
                <a:latin typeface="Arial" charset="0"/>
              </a:rPr>
              <a:t>dose </a:t>
            </a:r>
          </a:p>
          <a:p>
            <a:pPr marL="1617663" indent="-185738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bg2"/>
                </a:solidFill>
                <a:latin typeface="Arial" charset="0"/>
              </a:rPr>
              <a:t>Correct </a:t>
            </a:r>
            <a:r>
              <a:rPr lang="en-GB" sz="2000" dirty="0">
                <a:solidFill>
                  <a:schemeClr val="bg1"/>
                </a:solidFill>
                <a:latin typeface="Arial" charset="0"/>
              </a:rPr>
              <a:t>time</a:t>
            </a:r>
          </a:p>
          <a:p>
            <a:pPr marL="1617663" indent="-185738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bg2"/>
                </a:solidFill>
                <a:latin typeface="Arial" charset="0"/>
              </a:rPr>
              <a:t>Correct </a:t>
            </a:r>
            <a:r>
              <a:rPr lang="en-GB" sz="2000" dirty="0">
                <a:solidFill>
                  <a:schemeClr val="bg1"/>
                </a:solidFill>
                <a:latin typeface="Arial" charset="0"/>
              </a:rPr>
              <a:t>route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271333" y="5133975"/>
            <a:ext cx="47883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/>
            <a:r>
              <a:rPr lang="en-GB" sz="2000" dirty="0">
                <a:solidFill>
                  <a:schemeClr val="bg2"/>
                </a:solidFill>
                <a:latin typeface="Arial" charset="0"/>
              </a:rPr>
              <a:t>- including Batch number &amp; Expiry date</a:t>
            </a:r>
          </a:p>
          <a:p>
            <a:pPr marL="179388">
              <a:tabLst>
                <a:tab pos="1431925" algn="l"/>
              </a:tabLst>
            </a:pPr>
            <a:r>
              <a:rPr lang="en-GB" sz="2000" dirty="0">
                <a:solidFill>
                  <a:schemeClr val="bg2"/>
                </a:solidFill>
                <a:latin typeface="Arial" charset="0"/>
              </a:rPr>
              <a:t>	Infusion pump details</a:t>
            </a:r>
            <a:endParaRPr lang="en-GB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705281" y="4470640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Check</a:t>
            </a: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5498280" y="1242706"/>
            <a:ext cx="3195894" cy="3008312"/>
          </a:xfrm>
          <a:prstGeom prst="rect">
            <a:avLst/>
          </a:prstGeom>
          <a:solidFill>
            <a:schemeClr val="tx1">
              <a:alpha val="7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37" name="TextBox 18"/>
          <p:cNvSpPr txBox="1">
            <a:spLocks noChangeArrowheads="1"/>
          </p:cNvSpPr>
          <p:nvPr/>
        </p:nvSpPr>
        <p:spPr bwMode="auto">
          <a:xfrm>
            <a:off x="691956" y="1836935"/>
            <a:ext cx="2635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>
                <a:solidFill>
                  <a:schemeClr val="bg2"/>
                </a:solidFill>
                <a:latin typeface="Viner Hand ITC" pitchFamily="66" charset="0"/>
              </a:rPr>
              <a:t>B</a:t>
            </a:r>
            <a:endParaRPr lang="en-GB" sz="8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9" name="Rectangle 19"/>
          <p:cNvSpPr>
            <a:spLocks noChangeArrowheads="1"/>
          </p:cNvSpPr>
          <p:nvPr/>
        </p:nvSpPr>
        <p:spPr bwMode="auto">
          <a:xfrm>
            <a:off x="894271" y="1825823"/>
            <a:ext cx="4540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">
                <a:solidFill>
                  <a:schemeClr val="bg2"/>
                </a:solidFill>
                <a:latin typeface="Viner Hand ITC" pitchFamily="66" charset="0"/>
              </a:rPr>
              <a:t>01/01/xx</a:t>
            </a:r>
            <a:endParaRPr lang="en-GB" sz="600"/>
          </a:p>
        </p:txBody>
      </p:sp>
      <p:sp>
        <p:nvSpPr>
          <p:cNvPr id="40" name="Rectangle 20"/>
          <p:cNvSpPr>
            <a:spLocks noChangeArrowheads="1"/>
          </p:cNvSpPr>
          <p:nvPr/>
        </p:nvSpPr>
        <p:spPr bwMode="auto">
          <a:xfrm>
            <a:off x="1472762" y="1838523"/>
            <a:ext cx="4427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" dirty="0">
                <a:solidFill>
                  <a:schemeClr val="bg2"/>
                </a:solidFill>
                <a:latin typeface="Viner Hand ITC" pitchFamily="66" charset="0"/>
              </a:rPr>
              <a:t>540 </a:t>
            </a:r>
            <a:r>
              <a:rPr lang="en-GB" sz="600" dirty="0" err="1">
                <a:solidFill>
                  <a:schemeClr val="bg2"/>
                </a:solidFill>
                <a:latin typeface="Viner Hand ITC" pitchFamily="66" charset="0"/>
              </a:rPr>
              <a:t>mls</a:t>
            </a:r>
            <a:endParaRPr lang="en-GB" sz="600" dirty="0"/>
          </a:p>
        </p:txBody>
      </p:sp>
      <p:sp>
        <p:nvSpPr>
          <p:cNvPr id="41" name="Rectangle 21"/>
          <p:cNvSpPr>
            <a:spLocks noChangeArrowheads="1"/>
          </p:cNvSpPr>
          <p:nvPr/>
        </p:nvSpPr>
        <p:spPr bwMode="auto">
          <a:xfrm>
            <a:off x="1223235" y="1841698"/>
            <a:ext cx="3508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">
                <a:solidFill>
                  <a:schemeClr val="bg2"/>
                </a:solidFill>
                <a:latin typeface="Viner Hand ITC" pitchFamily="66" charset="0"/>
              </a:rPr>
              <a:t>12:00</a:t>
            </a:r>
            <a:endParaRPr lang="en-GB" sz="600"/>
          </a:p>
        </p:txBody>
      </p:sp>
      <p:sp>
        <p:nvSpPr>
          <p:cNvPr id="42" name="Rectangle 22"/>
          <p:cNvSpPr>
            <a:spLocks noChangeArrowheads="1"/>
          </p:cNvSpPr>
          <p:nvPr/>
        </p:nvSpPr>
        <p:spPr bwMode="auto">
          <a:xfrm>
            <a:off x="2005452" y="1833760"/>
            <a:ext cx="10791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" dirty="0">
                <a:solidFill>
                  <a:schemeClr val="bg2"/>
                </a:solidFill>
                <a:latin typeface="Viner Hand ITC" pitchFamily="66" charset="0"/>
              </a:rPr>
              <a:t>0.9% SODIUM CHLORIDE</a:t>
            </a:r>
            <a:endParaRPr lang="en-GB" sz="600" dirty="0"/>
          </a:p>
        </p:txBody>
      </p:sp>
      <p:sp>
        <p:nvSpPr>
          <p:cNvPr id="43" name="Rectangle 23"/>
          <p:cNvSpPr>
            <a:spLocks noChangeArrowheads="1"/>
          </p:cNvSpPr>
          <p:nvPr/>
        </p:nvSpPr>
        <p:spPr bwMode="auto">
          <a:xfrm>
            <a:off x="4149334" y="1841698"/>
            <a:ext cx="72167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" dirty="0">
                <a:solidFill>
                  <a:schemeClr val="bg2"/>
                </a:solidFill>
                <a:latin typeface="Viner Hand ITC" pitchFamily="66" charset="0"/>
              </a:rPr>
              <a:t>Over 15 minutes</a:t>
            </a:r>
            <a:endParaRPr lang="en-GB" sz="600" dirty="0"/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auto">
          <a:xfrm>
            <a:off x="4937000" y="1841698"/>
            <a:ext cx="6048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">
                <a:solidFill>
                  <a:schemeClr val="bg2"/>
                </a:solidFill>
                <a:latin typeface="Viner Hand ITC" pitchFamily="66" charset="0"/>
              </a:rPr>
              <a:t>Xxxx. Xxxxx</a:t>
            </a:r>
            <a:endParaRPr lang="en-GB" sz="600"/>
          </a:p>
        </p:txBody>
      </p: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682431" y="2020425"/>
            <a:ext cx="2778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>
                <a:solidFill>
                  <a:schemeClr val="bg2"/>
                </a:solidFill>
                <a:latin typeface="Viner Hand ITC" pitchFamily="66" charset="0"/>
              </a:rPr>
              <a:t>M</a:t>
            </a:r>
            <a:endParaRPr lang="en-GB" sz="8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884746" y="2010900"/>
            <a:ext cx="4540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">
                <a:solidFill>
                  <a:schemeClr val="bg2"/>
                </a:solidFill>
                <a:latin typeface="Viner Hand ITC" pitchFamily="66" charset="0"/>
              </a:rPr>
              <a:t>01/01/xx</a:t>
            </a:r>
            <a:endParaRPr lang="en-GB" sz="600"/>
          </a:p>
        </p:txBody>
      </p: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1463237" y="2022012"/>
            <a:ext cx="4270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">
                <a:solidFill>
                  <a:schemeClr val="bg2"/>
                </a:solidFill>
                <a:latin typeface="Viner Hand ITC" pitchFamily="66" charset="0"/>
              </a:rPr>
              <a:t>500 mls</a:t>
            </a:r>
            <a:endParaRPr lang="en-GB" sz="600"/>
          </a:p>
        </p:txBody>
      </p:sp>
      <p:sp>
        <p:nvSpPr>
          <p:cNvPr id="48" name="Rectangle 28"/>
          <p:cNvSpPr>
            <a:spLocks noChangeArrowheads="1"/>
          </p:cNvSpPr>
          <p:nvPr/>
        </p:nvSpPr>
        <p:spPr bwMode="auto">
          <a:xfrm>
            <a:off x="1213710" y="2026775"/>
            <a:ext cx="3317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">
                <a:solidFill>
                  <a:schemeClr val="bg2"/>
                </a:solidFill>
                <a:latin typeface="Viner Hand ITC" pitchFamily="66" charset="0"/>
              </a:rPr>
              <a:t>1230</a:t>
            </a:r>
            <a:endParaRPr lang="en-GB" sz="600"/>
          </a:p>
        </p:txBody>
      </p:sp>
      <p:sp>
        <p:nvSpPr>
          <p:cNvPr id="49" name="Rectangle 29"/>
          <p:cNvSpPr>
            <a:spLocks noChangeArrowheads="1"/>
          </p:cNvSpPr>
          <p:nvPr/>
        </p:nvSpPr>
        <p:spPr bwMode="auto">
          <a:xfrm>
            <a:off x="1991164" y="2031537"/>
            <a:ext cx="97654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500" dirty="0">
                <a:solidFill>
                  <a:schemeClr val="bg2"/>
                </a:solidFill>
                <a:latin typeface="Viner Hand ITC" pitchFamily="66" charset="0"/>
              </a:rPr>
              <a:t>HARTMANN’S SOLUTION</a:t>
            </a:r>
            <a:endParaRPr lang="en-GB" sz="500" dirty="0"/>
          </a:p>
        </p:txBody>
      </p:sp>
      <p:sp>
        <p:nvSpPr>
          <p:cNvPr id="50" name="Rectangle 30"/>
          <p:cNvSpPr>
            <a:spLocks noChangeArrowheads="1"/>
          </p:cNvSpPr>
          <p:nvPr/>
        </p:nvSpPr>
        <p:spPr bwMode="auto">
          <a:xfrm>
            <a:off x="4220771" y="2026775"/>
            <a:ext cx="5095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" dirty="0">
                <a:solidFill>
                  <a:schemeClr val="bg2"/>
                </a:solidFill>
                <a:latin typeface="Viner Hand ITC" pitchFamily="66" charset="0"/>
              </a:rPr>
              <a:t>67 </a:t>
            </a:r>
            <a:r>
              <a:rPr lang="en-GB" sz="600" dirty="0" err="1">
                <a:solidFill>
                  <a:schemeClr val="bg2"/>
                </a:solidFill>
                <a:latin typeface="Viner Hand ITC" pitchFamily="66" charset="0"/>
              </a:rPr>
              <a:t>mls</a:t>
            </a:r>
            <a:r>
              <a:rPr lang="en-GB" sz="600" dirty="0">
                <a:solidFill>
                  <a:schemeClr val="bg2"/>
                </a:solidFill>
                <a:latin typeface="Viner Hand ITC" pitchFamily="66" charset="0"/>
              </a:rPr>
              <a:t>/</a:t>
            </a:r>
            <a:r>
              <a:rPr lang="en-GB" sz="600" dirty="0" err="1">
                <a:solidFill>
                  <a:schemeClr val="bg2"/>
                </a:solidFill>
                <a:latin typeface="Viner Hand ITC" pitchFamily="66" charset="0"/>
              </a:rPr>
              <a:t>hr</a:t>
            </a:r>
            <a:endParaRPr lang="en-GB" sz="600" dirty="0"/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4927475" y="2026775"/>
            <a:ext cx="6048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">
                <a:solidFill>
                  <a:schemeClr val="bg2"/>
                </a:solidFill>
                <a:latin typeface="Viner Hand ITC" pitchFamily="66" charset="0"/>
              </a:rPr>
              <a:t>Xxxx. Xxxxx</a:t>
            </a:r>
            <a:endParaRPr lang="en-GB" sz="600"/>
          </a:p>
        </p:txBody>
      </p:sp>
      <p:sp>
        <p:nvSpPr>
          <p:cNvPr id="52" name="TextBox 39"/>
          <p:cNvSpPr txBox="1">
            <a:spLocks noChangeArrowheads="1"/>
          </p:cNvSpPr>
          <p:nvPr/>
        </p:nvSpPr>
        <p:spPr bwMode="auto">
          <a:xfrm>
            <a:off x="705274" y="2230326"/>
            <a:ext cx="2365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>
                <a:solidFill>
                  <a:schemeClr val="bg2"/>
                </a:solidFill>
                <a:latin typeface="Viner Hand ITC" pitchFamily="66" charset="0"/>
              </a:rPr>
              <a:t>O</a:t>
            </a:r>
            <a:endParaRPr lang="en-GB" sz="8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3" name="Rectangle 40"/>
          <p:cNvSpPr>
            <a:spLocks noChangeArrowheads="1"/>
          </p:cNvSpPr>
          <p:nvPr/>
        </p:nvSpPr>
        <p:spPr bwMode="auto">
          <a:xfrm>
            <a:off x="891405" y="2235089"/>
            <a:ext cx="4540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" dirty="0">
                <a:solidFill>
                  <a:schemeClr val="bg2"/>
                </a:solidFill>
                <a:latin typeface="Viner Hand ITC" pitchFamily="66" charset="0"/>
              </a:rPr>
              <a:t>01/01/xx</a:t>
            </a:r>
            <a:endParaRPr lang="en-GB" sz="600" dirty="0"/>
          </a:p>
        </p:txBody>
      </p:sp>
      <p:sp>
        <p:nvSpPr>
          <p:cNvPr id="54" name="Rectangle 41"/>
          <p:cNvSpPr>
            <a:spLocks noChangeArrowheads="1"/>
          </p:cNvSpPr>
          <p:nvPr/>
        </p:nvSpPr>
        <p:spPr bwMode="auto">
          <a:xfrm>
            <a:off x="1469896" y="2231914"/>
            <a:ext cx="4347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" dirty="0">
                <a:solidFill>
                  <a:schemeClr val="bg2"/>
                </a:solidFill>
                <a:latin typeface="Viner Hand ITC" pitchFamily="66" charset="0"/>
              </a:rPr>
              <a:t>164 </a:t>
            </a:r>
            <a:r>
              <a:rPr lang="en-GB" sz="600" dirty="0" err="1">
                <a:solidFill>
                  <a:schemeClr val="bg2"/>
                </a:solidFill>
                <a:latin typeface="Viner Hand ITC" pitchFamily="66" charset="0"/>
              </a:rPr>
              <a:t>mls</a:t>
            </a:r>
            <a:endParaRPr lang="en-GB" sz="600" dirty="0"/>
          </a:p>
        </p:txBody>
      </p:sp>
      <p:sp>
        <p:nvSpPr>
          <p:cNvPr id="55" name="Rectangle 42"/>
          <p:cNvSpPr>
            <a:spLocks noChangeArrowheads="1"/>
          </p:cNvSpPr>
          <p:nvPr/>
        </p:nvSpPr>
        <p:spPr bwMode="auto">
          <a:xfrm>
            <a:off x="1220369" y="2235089"/>
            <a:ext cx="3127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">
                <a:solidFill>
                  <a:schemeClr val="bg2"/>
                </a:solidFill>
                <a:latin typeface="Viner Hand ITC" pitchFamily="66" charset="0"/>
              </a:rPr>
              <a:t>1700</a:t>
            </a:r>
            <a:endParaRPr lang="en-GB" sz="600"/>
          </a:p>
        </p:txBody>
      </p:sp>
      <p:sp>
        <p:nvSpPr>
          <p:cNvPr id="57" name="Rectangle 44"/>
          <p:cNvSpPr>
            <a:spLocks noChangeArrowheads="1"/>
          </p:cNvSpPr>
          <p:nvPr/>
        </p:nvSpPr>
        <p:spPr bwMode="auto">
          <a:xfrm>
            <a:off x="4219493" y="2236676"/>
            <a:ext cx="51488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" dirty="0">
                <a:solidFill>
                  <a:schemeClr val="bg2"/>
                </a:solidFill>
                <a:latin typeface="Viner Hand ITC" pitchFamily="66" charset="0"/>
              </a:rPr>
              <a:t>41 </a:t>
            </a:r>
            <a:r>
              <a:rPr lang="en-GB" sz="600" dirty="0" err="1">
                <a:solidFill>
                  <a:schemeClr val="bg2"/>
                </a:solidFill>
                <a:latin typeface="Viner Hand ITC" pitchFamily="66" charset="0"/>
              </a:rPr>
              <a:t>mls</a:t>
            </a:r>
            <a:r>
              <a:rPr lang="en-GB" sz="600" dirty="0">
                <a:solidFill>
                  <a:schemeClr val="bg2"/>
                </a:solidFill>
                <a:latin typeface="Viner Hand ITC" pitchFamily="66" charset="0"/>
              </a:rPr>
              <a:t>/</a:t>
            </a:r>
            <a:r>
              <a:rPr lang="en-GB" sz="600" dirty="0" err="1">
                <a:solidFill>
                  <a:schemeClr val="bg2"/>
                </a:solidFill>
                <a:latin typeface="Viner Hand ITC" pitchFamily="66" charset="0"/>
              </a:rPr>
              <a:t>hr</a:t>
            </a:r>
            <a:endParaRPr lang="en-GB" sz="600" dirty="0"/>
          </a:p>
        </p:txBody>
      </p:sp>
      <p:sp>
        <p:nvSpPr>
          <p:cNvPr id="58" name="Rectangle 45"/>
          <p:cNvSpPr>
            <a:spLocks noChangeArrowheads="1"/>
          </p:cNvSpPr>
          <p:nvPr/>
        </p:nvSpPr>
        <p:spPr bwMode="auto">
          <a:xfrm>
            <a:off x="4934134" y="2235089"/>
            <a:ext cx="6048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">
                <a:solidFill>
                  <a:schemeClr val="bg2"/>
                </a:solidFill>
                <a:latin typeface="Viner Hand ITC" pitchFamily="66" charset="0"/>
              </a:rPr>
              <a:t>Xxxx. Xxxxx</a:t>
            </a:r>
            <a:endParaRPr lang="en-GB" sz="600"/>
          </a:p>
        </p:txBody>
      </p:sp>
      <p:sp>
        <p:nvSpPr>
          <p:cNvPr id="3" name="Freeform 2"/>
          <p:cNvSpPr/>
          <p:nvPr/>
        </p:nvSpPr>
        <p:spPr>
          <a:xfrm>
            <a:off x="6821586" y="1480842"/>
            <a:ext cx="1173345" cy="485523"/>
          </a:xfrm>
          <a:custGeom>
            <a:avLst/>
            <a:gdLst>
              <a:gd name="connsiteX0" fmla="*/ 226577 w 1173345"/>
              <a:gd name="connsiteY0" fmla="*/ 24277 h 485523"/>
              <a:gd name="connsiteX1" fmla="*/ 186117 w 1173345"/>
              <a:gd name="connsiteY1" fmla="*/ 16185 h 485523"/>
              <a:gd name="connsiteX2" fmla="*/ 97104 w 1173345"/>
              <a:gd name="connsiteY2" fmla="*/ 32369 h 485523"/>
              <a:gd name="connsiteX3" fmla="*/ 40460 w 1173345"/>
              <a:gd name="connsiteY3" fmla="*/ 97105 h 485523"/>
              <a:gd name="connsiteX4" fmla="*/ 24276 w 1173345"/>
              <a:gd name="connsiteY4" fmla="*/ 121381 h 485523"/>
              <a:gd name="connsiteX5" fmla="*/ 8092 w 1173345"/>
              <a:gd name="connsiteY5" fmla="*/ 145657 h 485523"/>
              <a:gd name="connsiteX6" fmla="*/ 0 w 1173345"/>
              <a:gd name="connsiteY6" fmla="*/ 169933 h 485523"/>
              <a:gd name="connsiteX7" fmla="*/ 24276 w 1173345"/>
              <a:gd name="connsiteY7" fmla="*/ 323682 h 485523"/>
              <a:gd name="connsiteX8" fmla="*/ 56644 w 1173345"/>
              <a:gd name="connsiteY8" fmla="*/ 372234 h 485523"/>
              <a:gd name="connsiteX9" fmla="*/ 105196 w 1173345"/>
              <a:gd name="connsiteY9" fmla="*/ 396510 h 485523"/>
              <a:gd name="connsiteX10" fmla="*/ 129472 w 1173345"/>
              <a:gd name="connsiteY10" fmla="*/ 412694 h 485523"/>
              <a:gd name="connsiteX11" fmla="*/ 178025 w 1173345"/>
              <a:gd name="connsiteY11" fmla="*/ 428878 h 485523"/>
              <a:gd name="connsiteX12" fmla="*/ 250853 w 1173345"/>
              <a:gd name="connsiteY12" fmla="*/ 453154 h 485523"/>
              <a:gd name="connsiteX13" fmla="*/ 275129 w 1173345"/>
              <a:gd name="connsiteY13" fmla="*/ 461246 h 485523"/>
              <a:gd name="connsiteX14" fmla="*/ 339865 w 1173345"/>
              <a:gd name="connsiteY14" fmla="*/ 469339 h 485523"/>
              <a:gd name="connsiteX15" fmla="*/ 372233 w 1173345"/>
              <a:gd name="connsiteY15" fmla="*/ 477431 h 485523"/>
              <a:gd name="connsiteX16" fmla="*/ 493614 w 1173345"/>
              <a:gd name="connsiteY16" fmla="*/ 485523 h 485523"/>
              <a:gd name="connsiteX17" fmla="*/ 704007 w 1173345"/>
              <a:gd name="connsiteY17" fmla="*/ 477431 h 485523"/>
              <a:gd name="connsiteX18" fmla="*/ 801111 w 1173345"/>
              <a:gd name="connsiteY18" fmla="*/ 469339 h 485523"/>
              <a:gd name="connsiteX19" fmla="*/ 946768 w 1173345"/>
              <a:gd name="connsiteY19" fmla="*/ 461246 h 485523"/>
              <a:gd name="connsiteX20" fmla="*/ 979136 w 1173345"/>
              <a:gd name="connsiteY20" fmla="*/ 453154 h 485523"/>
              <a:gd name="connsiteX21" fmla="*/ 1043872 w 1173345"/>
              <a:gd name="connsiteY21" fmla="*/ 436970 h 485523"/>
              <a:gd name="connsiteX22" fmla="*/ 1068149 w 1173345"/>
              <a:gd name="connsiteY22" fmla="*/ 420786 h 485523"/>
              <a:gd name="connsiteX23" fmla="*/ 1084333 w 1173345"/>
              <a:gd name="connsiteY23" fmla="*/ 396510 h 485523"/>
              <a:gd name="connsiteX24" fmla="*/ 1108609 w 1173345"/>
              <a:gd name="connsiteY24" fmla="*/ 388418 h 485523"/>
              <a:gd name="connsiteX25" fmla="*/ 1116701 w 1173345"/>
              <a:gd name="connsiteY25" fmla="*/ 364142 h 485523"/>
              <a:gd name="connsiteX26" fmla="*/ 1149069 w 1173345"/>
              <a:gd name="connsiteY26" fmla="*/ 315590 h 485523"/>
              <a:gd name="connsiteX27" fmla="*/ 1173345 w 1173345"/>
              <a:gd name="connsiteY27" fmla="*/ 267038 h 485523"/>
              <a:gd name="connsiteX28" fmla="*/ 1157161 w 1173345"/>
              <a:gd name="connsiteY28" fmla="*/ 186117 h 485523"/>
              <a:gd name="connsiteX29" fmla="*/ 1132885 w 1173345"/>
              <a:gd name="connsiteY29" fmla="*/ 113289 h 485523"/>
              <a:gd name="connsiteX30" fmla="*/ 1124793 w 1173345"/>
              <a:gd name="connsiteY30" fmla="*/ 89013 h 485523"/>
              <a:gd name="connsiteX31" fmla="*/ 1116701 w 1173345"/>
              <a:gd name="connsiteY31" fmla="*/ 64737 h 485523"/>
              <a:gd name="connsiteX32" fmla="*/ 1068149 w 1173345"/>
              <a:gd name="connsiteY32" fmla="*/ 48553 h 485523"/>
              <a:gd name="connsiteX33" fmla="*/ 1043872 w 1173345"/>
              <a:gd name="connsiteY33" fmla="*/ 40461 h 485523"/>
              <a:gd name="connsiteX34" fmla="*/ 962952 w 1173345"/>
              <a:gd name="connsiteY34" fmla="*/ 16185 h 485523"/>
              <a:gd name="connsiteX35" fmla="*/ 768743 w 1173345"/>
              <a:gd name="connsiteY35" fmla="*/ 0 h 485523"/>
              <a:gd name="connsiteX36" fmla="*/ 315589 w 1173345"/>
              <a:gd name="connsiteY36" fmla="*/ 8093 h 485523"/>
              <a:gd name="connsiteX37" fmla="*/ 283221 w 1173345"/>
              <a:gd name="connsiteY37" fmla="*/ 16185 h 485523"/>
              <a:gd name="connsiteX38" fmla="*/ 226577 w 1173345"/>
              <a:gd name="connsiteY38" fmla="*/ 24277 h 48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73345" h="485523">
                <a:moveTo>
                  <a:pt x="226577" y="24277"/>
                </a:moveTo>
                <a:cubicBezTo>
                  <a:pt x="210393" y="24277"/>
                  <a:pt x="199871" y="16185"/>
                  <a:pt x="186117" y="16185"/>
                </a:cubicBezTo>
                <a:cubicBezTo>
                  <a:pt x="175763" y="16185"/>
                  <a:pt x="110260" y="29738"/>
                  <a:pt x="97104" y="32369"/>
                </a:cubicBezTo>
                <a:cubicBezTo>
                  <a:pt x="56644" y="59342"/>
                  <a:pt x="78223" y="40461"/>
                  <a:pt x="40460" y="97105"/>
                </a:cubicBezTo>
                <a:lnTo>
                  <a:pt x="24276" y="121381"/>
                </a:lnTo>
                <a:cubicBezTo>
                  <a:pt x="18881" y="129473"/>
                  <a:pt x="11167" y="136431"/>
                  <a:pt x="8092" y="145657"/>
                </a:cubicBezTo>
                <a:lnTo>
                  <a:pt x="0" y="169933"/>
                </a:lnTo>
                <a:cubicBezTo>
                  <a:pt x="2058" y="196687"/>
                  <a:pt x="532" y="288066"/>
                  <a:pt x="24276" y="323682"/>
                </a:cubicBezTo>
                <a:cubicBezTo>
                  <a:pt x="35065" y="339866"/>
                  <a:pt x="40460" y="361445"/>
                  <a:pt x="56644" y="372234"/>
                </a:cubicBezTo>
                <a:cubicBezTo>
                  <a:pt x="126216" y="418615"/>
                  <a:pt x="38191" y="363008"/>
                  <a:pt x="105196" y="396510"/>
                </a:cubicBezTo>
                <a:cubicBezTo>
                  <a:pt x="113895" y="400859"/>
                  <a:pt x="120585" y="408744"/>
                  <a:pt x="129472" y="412694"/>
                </a:cubicBezTo>
                <a:cubicBezTo>
                  <a:pt x="145061" y="419623"/>
                  <a:pt x="161841" y="423483"/>
                  <a:pt x="178025" y="428878"/>
                </a:cubicBezTo>
                <a:lnTo>
                  <a:pt x="250853" y="453154"/>
                </a:lnTo>
                <a:cubicBezTo>
                  <a:pt x="258945" y="455851"/>
                  <a:pt x="266665" y="460188"/>
                  <a:pt x="275129" y="461246"/>
                </a:cubicBezTo>
                <a:cubicBezTo>
                  <a:pt x="296708" y="463944"/>
                  <a:pt x="318414" y="465764"/>
                  <a:pt x="339865" y="469339"/>
                </a:cubicBezTo>
                <a:cubicBezTo>
                  <a:pt x="350835" y="471167"/>
                  <a:pt x="361173" y="476267"/>
                  <a:pt x="372233" y="477431"/>
                </a:cubicBezTo>
                <a:cubicBezTo>
                  <a:pt x="412560" y="481676"/>
                  <a:pt x="453154" y="482826"/>
                  <a:pt x="493614" y="485523"/>
                </a:cubicBezTo>
                <a:lnTo>
                  <a:pt x="704007" y="477431"/>
                </a:lnTo>
                <a:cubicBezTo>
                  <a:pt x="736442" y="475724"/>
                  <a:pt x="768703" y="471500"/>
                  <a:pt x="801111" y="469339"/>
                </a:cubicBezTo>
                <a:cubicBezTo>
                  <a:pt x="849631" y="466104"/>
                  <a:pt x="898216" y="463944"/>
                  <a:pt x="946768" y="461246"/>
                </a:cubicBezTo>
                <a:cubicBezTo>
                  <a:pt x="957557" y="458549"/>
                  <a:pt x="968279" y="455567"/>
                  <a:pt x="979136" y="453154"/>
                </a:cubicBezTo>
                <a:cubicBezTo>
                  <a:pt x="995757" y="449460"/>
                  <a:pt x="1026519" y="445646"/>
                  <a:pt x="1043872" y="436970"/>
                </a:cubicBezTo>
                <a:cubicBezTo>
                  <a:pt x="1052571" y="432621"/>
                  <a:pt x="1060057" y="426181"/>
                  <a:pt x="1068149" y="420786"/>
                </a:cubicBezTo>
                <a:cubicBezTo>
                  <a:pt x="1073544" y="412694"/>
                  <a:pt x="1076739" y="402585"/>
                  <a:pt x="1084333" y="396510"/>
                </a:cubicBezTo>
                <a:cubicBezTo>
                  <a:pt x="1090994" y="391182"/>
                  <a:pt x="1102578" y="394449"/>
                  <a:pt x="1108609" y="388418"/>
                </a:cubicBezTo>
                <a:cubicBezTo>
                  <a:pt x="1114640" y="382387"/>
                  <a:pt x="1112559" y="371598"/>
                  <a:pt x="1116701" y="364142"/>
                </a:cubicBezTo>
                <a:cubicBezTo>
                  <a:pt x="1126147" y="347139"/>
                  <a:pt x="1142918" y="334043"/>
                  <a:pt x="1149069" y="315590"/>
                </a:cubicBezTo>
                <a:cubicBezTo>
                  <a:pt x="1160236" y="282088"/>
                  <a:pt x="1152430" y="298411"/>
                  <a:pt x="1173345" y="267038"/>
                </a:cubicBezTo>
                <a:cubicBezTo>
                  <a:pt x="1167877" y="234228"/>
                  <a:pt x="1166215" y="216296"/>
                  <a:pt x="1157161" y="186117"/>
                </a:cubicBezTo>
                <a:lnTo>
                  <a:pt x="1132885" y="113289"/>
                </a:lnTo>
                <a:lnTo>
                  <a:pt x="1124793" y="89013"/>
                </a:lnTo>
                <a:cubicBezTo>
                  <a:pt x="1122096" y="80921"/>
                  <a:pt x="1124793" y="67434"/>
                  <a:pt x="1116701" y="64737"/>
                </a:cubicBezTo>
                <a:lnTo>
                  <a:pt x="1068149" y="48553"/>
                </a:lnTo>
                <a:lnTo>
                  <a:pt x="1043872" y="40461"/>
                </a:lnTo>
                <a:cubicBezTo>
                  <a:pt x="1002117" y="12624"/>
                  <a:pt x="1032379" y="27756"/>
                  <a:pt x="962952" y="16185"/>
                </a:cubicBezTo>
                <a:cubicBezTo>
                  <a:pt x="845630" y="-3369"/>
                  <a:pt x="1035251" y="14028"/>
                  <a:pt x="768743" y="0"/>
                </a:cubicBezTo>
                <a:lnTo>
                  <a:pt x="315589" y="8093"/>
                </a:lnTo>
                <a:cubicBezTo>
                  <a:pt x="304474" y="8464"/>
                  <a:pt x="294231" y="14612"/>
                  <a:pt x="283221" y="16185"/>
                </a:cubicBezTo>
                <a:cubicBezTo>
                  <a:pt x="224698" y="24545"/>
                  <a:pt x="242761" y="24277"/>
                  <a:pt x="226577" y="24277"/>
                </a:cubicBezTo>
                <a:close/>
              </a:path>
            </a:pathLst>
          </a:custGeom>
          <a:ln w="57150">
            <a:solidFill>
              <a:srgbClr val="FFFF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7"/>
          <p:cNvSpPr>
            <a:spLocks noChangeArrowheads="1"/>
          </p:cNvSpPr>
          <p:nvPr/>
        </p:nvSpPr>
        <p:spPr bwMode="auto">
          <a:xfrm>
            <a:off x="1837006" y="2197398"/>
            <a:ext cx="161584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600" dirty="0">
                <a:solidFill>
                  <a:schemeClr val="bg2"/>
                </a:solidFill>
                <a:latin typeface="Viner Hand ITC" pitchFamily="66" charset="0"/>
              </a:rPr>
              <a:t>0.9% SODIUM CHLORIDE with</a:t>
            </a:r>
          </a:p>
          <a:p>
            <a:r>
              <a:rPr lang="en-GB" sz="600" dirty="0">
                <a:solidFill>
                  <a:schemeClr val="bg2"/>
                </a:solidFill>
                <a:latin typeface="Viner Hand ITC" pitchFamily="66" charset="0"/>
              </a:rPr>
              <a:t>Potassium Chloride 10 </a:t>
            </a:r>
            <a:r>
              <a:rPr lang="en-GB" sz="600" dirty="0" err="1">
                <a:solidFill>
                  <a:schemeClr val="bg2"/>
                </a:solidFill>
                <a:latin typeface="Viner Hand ITC" pitchFamily="66" charset="0"/>
              </a:rPr>
              <a:t>mmoL</a:t>
            </a:r>
            <a:r>
              <a:rPr lang="en-GB" sz="600" dirty="0">
                <a:solidFill>
                  <a:schemeClr val="bg2"/>
                </a:solidFill>
                <a:latin typeface="Viner Hand ITC" pitchFamily="66" charset="0"/>
              </a:rPr>
              <a:t> (500ml bag)</a:t>
            </a:r>
            <a:endParaRPr lang="en-GB" sz="600" dirty="0"/>
          </a:p>
          <a:p>
            <a:endParaRPr lang="en-GB" sz="700" dirty="0"/>
          </a:p>
        </p:txBody>
      </p:sp>
      <p:sp>
        <p:nvSpPr>
          <p:cNvPr id="32773" name="Rectangle 10"/>
          <p:cNvSpPr>
            <a:spLocks noChangeArrowheads="1"/>
          </p:cNvSpPr>
          <p:nvPr/>
        </p:nvSpPr>
        <p:spPr bwMode="auto">
          <a:xfrm>
            <a:off x="631340" y="1286550"/>
            <a:ext cx="4841935" cy="2800350"/>
          </a:xfrm>
          <a:prstGeom prst="rect">
            <a:avLst/>
          </a:prstGeom>
          <a:solidFill>
            <a:schemeClr val="tx1">
              <a:alpha val="83136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  <p:bldP spid="38" grpId="0"/>
      <p:bldP spid="34" grpId="0" animBg="1"/>
      <p:bldP spid="3" grpId="0" animBg="1"/>
      <p:bldP spid="3277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 eaLnBrk="0" hangingPunct="0">
              <a:defRPr/>
            </a:pPr>
            <a:r>
              <a:rPr lang="en-GB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5. </a:t>
            </a:r>
            <a:r>
              <a:rPr lang="en-GB" sz="3200" b="1" kern="0" dirty="0">
                <a:solidFill>
                  <a:srgbClr val="00B5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Medicine prescription &amp; administration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198" y="1394460"/>
            <a:ext cx="3764792" cy="3962400"/>
          </a:xfrm>
        </p:spPr>
        <p:txBody>
          <a:bodyPr/>
          <a:lstStyle/>
          <a:p>
            <a:r>
              <a:rPr lang="en-GB" sz="2000" b="1" dirty="0"/>
              <a:t>Intermittent infusions</a:t>
            </a:r>
          </a:p>
          <a:p>
            <a:pPr marL="444500" lvl="1" indent="-177800"/>
            <a:r>
              <a:rPr lang="en-GB" sz="1800" dirty="0"/>
              <a:t>administration of an </a:t>
            </a:r>
          </a:p>
          <a:p>
            <a:pPr marL="444500" lvl="1" indent="-177800">
              <a:buNone/>
            </a:pPr>
            <a:r>
              <a:rPr lang="en-GB" sz="1800" dirty="0"/>
              <a:t>	infusion over a set time period, </a:t>
            </a:r>
          </a:p>
          <a:p>
            <a:pPr marL="444500" lvl="1" indent="-177800">
              <a:buNone/>
            </a:pPr>
            <a:r>
              <a:rPr lang="en-GB" sz="1800" dirty="0"/>
              <a:t>	either as a one-off dose, </a:t>
            </a:r>
          </a:p>
          <a:p>
            <a:pPr marL="444500" lvl="1" indent="-177800">
              <a:buNone/>
            </a:pPr>
            <a:r>
              <a:rPr lang="en-GB" sz="1800" dirty="0"/>
              <a:t>	or </a:t>
            </a:r>
          </a:p>
          <a:p>
            <a:pPr marL="444500" lvl="1" indent="-177800">
              <a:buNone/>
            </a:pPr>
            <a:r>
              <a:rPr lang="en-GB" sz="1800" dirty="0"/>
              <a:t>	repeated at specific time intervals, </a:t>
            </a:r>
          </a:p>
          <a:p>
            <a:pPr marL="444500" lvl="1" indent="-177800">
              <a:buNone/>
            </a:pPr>
            <a:r>
              <a:rPr lang="en-GB" sz="1800" dirty="0"/>
              <a:t>	e.g. pre-prepared infusion – </a:t>
            </a:r>
            <a:r>
              <a:rPr lang="en-GB" sz="1800" dirty="0" err="1"/>
              <a:t>paracetamol</a:t>
            </a:r>
            <a:r>
              <a:rPr lang="en-GB" sz="1800" dirty="0"/>
              <a:t>, ciprofloxacin, metronidazole. </a:t>
            </a:r>
          </a:p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914705" y="1394460"/>
            <a:ext cx="5283009" cy="4456554"/>
          </a:xfrm>
        </p:spPr>
        <p:txBody>
          <a:bodyPr/>
          <a:lstStyle/>
          <a:p>
            <a:r>
              <a:rPr lang="en-GB" sz="2000" dirty="0"/>
              <a:t>Prescribe on </a:t>
            </a:r>
            <a:r>
              <a:rPr lang="en-GB" sz="2000" dirty="0" err="1"/>
              <a:t>Kardex</a:t>
            </a:r>
            <a:endParaRPr lang="en-GB" sz="2000" dirty="0"/>
          </a:p>
          <a:p>
            <a:r>
              <a:rPr lang="en-GB" sz="2000" dirty="0"/>
              <a:t>Record volumes on front of Fluid Chart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Not necessary to record on back of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7B970-101C-488E-9F80-C2291476362B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3E1FFDF-2F43-4BE5-9C79-9D2633F717B5}"/>
              </a:ext>
            </a:extLst>
          </p:cNvPr>
          <p:cNvGrpSpPr/>
          <p:nvPr/>
        </p:nvGrpSpPr>
        <p:grpSpPr>
          <a:xfrm>
            <a:off x="5244840" y="2115624"/>
            <a:ext cx="3457007" cy="3169606"/>
            <a:chOff x="5244840" y="2115624"/>
            <a:chExt cx="3457007" cy="316960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0B3BE73A-2FD0-42CB-BD7D-33C1036C4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44840" y="2115624"/>
              <a:ext cx="3457007" cy="3169606"/>
            </a:xfrm>
            <a:prstGeom prst="rect">
              <a:avLst/>
            </a:prstGeom>
          </p:spPr>
        </p:pic>
        <p:sp>
          <p:nvSpPr>
            <p:cNvPr id="9" name="TextBox 18"/>
            <p:cNvSpPr txBox="1">
              <a:spLocks noChangeArrowheads="1"/>
            </p:cNvSpPr>
            <p:nvPr/>
          </p:nvSpPr>
          <p:spPr bwMode="auto">
            <a:xfrm>
              <a:off x="7912816" y="2788739"/>
              <a:ext cx="235400" cy="6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400" b="1">
                  <a:solidFill>
                    <a:schemeClr val="bg2"/>
                  </a:solidFill>
                  <a:latin typeface="Bradley Hand ITC" pitchFamily="66" charset="0"/>
                </a:rPr>
                <a:t>100</a:t>
              </a:r>
            </a:p>
          </p:txBody>
        </p:sp>
        <p:sp>
          <p:nvSpPr>
            <p:cNvPr id="11" name="TextBox 50"/>
            <p:cNvSpPr txBox="1">
              <a:spLocks noChangeArrowheads="1"/>
            </p:cNvSpPr>
            <p:nvPr/>
          </p:nvSpPr>
          <p:spPr bwMode="auto">
            <a:xfrm>
              <a:off x="7922553" y="4680296"/>
              <a:ext cx="233882" cy="6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400" b="1">
                  <a:solidFill>
                    <a:schemeClr val="bg2"/>
                  </a:solidFill>
                  <a:latin typeface="Bradley Hand ITC" pitchFamily="66" charset="0"/>
                </a:rPr>
                <a:t>100</a:t>
              </a:r>
            </a:p>
          </p:txBody>
        </p:sp>
        <p:sp>
          <p:nvSpPr>
            <p:cNvPr id="12" name="TextBox 52"/>
            <p:cNvSpPr txBox="1">
              <a:spLocks noChangeArrowheads="1"/>
            </p:cNvSpPr>
            <p:nvPr/>
          </p:nvSpPr>
          <p:spPr bwMode="auto">
            <a:xfrm>
              <a:off x="7915724" y="2752337"/>
              <a:ext cx="657402" cy="6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400" b="1" dirty="0">
                  <a:solidFill>
                    <a:schemeClr val="bg2"/>
                  </a:solidFill>
                  <a:latin typeface="Bradley Hand ITC" pitchFamily="66" charset="0"/>
                </a:rPr>
                <a:t>PARACETAMOL</a:t>
              </a:r>
            </a:p>
          </p:txBody>
        </p:sp>
        <p:sp>
          <p:nvSpPr>
            <p:cNvPr id="14" name="TextBox 52"/>
            <p:cNvSpPr txBox="1">
              <a:spLocks noChangeArrowheads="1"/>
            </p:cNvSpPr>
            <p:nvPr/>
          </p:nvSpPr>
          <p:spPr bwMode="auto">
            <a:xfrm>
              <a:off x="7889256" y="4650400"/>
              <a:ext cx="761791" cy="6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400" b="1" dirty="0">
                  <a:solidFill>
                    <a:schemeClr val="bg2"/>
                  </a:solidFill>
                  <a:latin typeface="Bradley Hand ITC" pitchFamily="66" charset="0"/>
                </a:rPr>
                <a:t>PARACETAMOL</a:t>
              </a:r>
            </a:p>
          </p:txBody>
        </p:sp>
        <p:sp>
          <p:nvSpPr>
            <p:cNvPr id="15" name="TextBox 52"/>
            <p:cNvSpPr txBox="1">
              <a:spLocks noChangeArrowheads="1"/>
            </p:cNvSpPr>
            <p:nvPr/>
          </p:nvSpPr>
          <p:spPr bwMode="auto">
            <a:xfrm>
              <a:off x="7891096" y="3068559"/>
              <a:ext cx="727921" cy="6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400" b="1" dirty="0">
                  <a:solidFill>
                    <a:schemeClr val="bg2"/>
                  </a:solidFill>
                  <a:latin typeface="Bradley Hand ITC" pitchFamily="66" charset="0"/>
                </a:rPr>
                <a:t>CIPROFLOXACIN</a:t>
              </a:r>
            </a:p>
          </p:txBody>
        </p:sp>
        <p:sp>
          <p:nvSpPr>
            <p:cNvPr id="16" name="TextBox 50"/>
            <p:cNvSpPr txBox="1">
              <a:spLocks noChangeArrowheads="1"/>
            </p:cNvSpPr>
            <p:nvPr/>
          </p:nvSpPr>
          <p:spPr bwMode="auto">
            <a:xfrm>
              <a:off x="7897096" y="3100660"/>
              <a:ext cx="233882" cy="6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400" b="1">
                  <a:solidFill>
                    <a:schemeClr val="bg2"/>
                  </a:solidFill>
                  <a:latin typeface="Bradley Hand ITC" pitchFamily="66" charset="0"/>
                </a:rPr>
                <a:t>200</a:t>
              </a:r>
            </a:p>
          </p:txBody>
        </p:sp>
        <p:sp>
          <p:nvSpPr>
            <p:cNvPr id="17" name="TextBox 52"/>
            <p:cNvSpPr txBox="1">
              <a:spLocks noChangeArrowheads="1"/>
            </p:cNvSpPr>
            <p:nvPr/>
          </p:nvSpPr>
          <p:spPr bwMode="auto">
            <a:xfrm>
              <a:off x="7896576" y="4342452"/>
              <a:ext cx="748582" cy="6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400" b="1" dirty="0">
                  <a:solidFill>
                    <a:schemeClr val="bg2"/>
                  </a:solidFill>
                  <a:latin typeface="Bradley Hand ITC" pitchFamily="66" charset="0"/>
                </a:rPr>
                <a:t>CIPROFLOXACIN</a:t>
              </a:r>
            </a:p>
          </p:txBody>
        </p:sp>
        <p:sp>
          <p:nvSpPr>
            <p:cNvPr id="18" name="TextBox 50"/>
            <p:cNvSpPr txBox="1">
              <a:spLocks noChangeArrowheads="1"/>
            </p:cNvSpPr>
            <p:nvPr/>
          </p:nvSpPr>
          <p:spPr bwMode="auto">
            <a:xfrm>
              <a:off x="7925419" y="4376803"/>
              <a:ext cx="233882" cy="6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400" b="1">
                  <a:solidFill>
                    <a:schemeClr val="bg2"/>
                  </a:solidFill>
                  <a:latin typeface="Bradley Hand ITC" pitchFamily="66" charset="0"/>
                </a:rPr>
                <a:t>200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395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AB8D2BA-369F-4AAF-867C-661F1AB3A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09" y="1037373"/>
            <a:ext cx="4959438" cy="4549655"/>
          </a:xfrm>
          <a:prstGeom prst="rect">
            <a:avLst/>
          </a:prstGeom>
        </p:spPr>
      </p:pic>
      <p:sp>
        <p:nvSpPr>
          <p:cNvPr id="99" name="TextBox 14"/>
          <p:cNvSpPr txBox="1">
            <a:spLocks noChangeArrowheads="1"/>
          </p:cNvSpPr>
          <p:nvPr/>
        </p:nvSpPr>
        <p:spPr bwMode="auto">
          <a:xfrm>
            <a:off x="2182025" y="1392943"/>
            <a:ext cx="630237" cy="20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900" b="1" dirty="0">
                <a:solidFill>
                  <a:schemeClr val="bg2"/>
                </a:solidFill>
                <a:latin typeface="Bradley Hand ITC" pitchFamily="66" charset="0"/>
              </a:rPr>
              <a:t>20G</a:t>
            </a:r>
          </a:p>
          <a:p>
            <a:pPr eaLnBrk="1" hangingPunct="1"/>
            <a:r>
              <a:rPr lang="en-GB" sz="900" b="1" dirty="0">
                <a:solidFill>
                  <a:schemeClr val="bg2"/>
                </a:solidFill>
                <a:latin typeface="Bradley Hand ITC" pitchFamily="66" charset="0"/>
              </a:rPr>
              <a:t>Right hand</a:t>
            </a:r>
          </a:p>
        </p:txBody>
      </p:sp>
      <p:sp>
        <p:nvSpPr>
          <p:cNvPr id="100" name="TextBox 33"/>
          <p:cNvSpPr txBox="1">
            <a:spLocks noChangeArrowheads="1"/>
          </p:cNvSpPr>
          <p:nvPr/>
        </p:nvSpPr>
        <p:spPr bwMode="auto">
          <a:xfrm>
            <a:off x="1556859" y="1449363"/>
            <a:ext cx="539750" cy="153988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  <a:extLst/>
        </p:spPr>
        <p:txBody>
          <a:bodyPr lIns="0" tIns="0" rIns="0" bIns="0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1000" b="1" dirty="0">
                <a:solidFill>
                  <a:schemeClr val="bg2"/>
                </a:solidFill>
                <a:latin typeface="Bradley Hand ITC" pitchFamily="66" charset="0"/>
              </a:rPr>
              <a:t>NG tube</a:t>
            </a:r>
          </a:p>
        </p:txBody>
      </p:sp>
      <p:sp>
        <p:nvSpPr>
          <p:cNvPr id="137" name="TextBox 14"/>
          <p:cNvSpPr txBox="1">
            <a:spLocks noChangeArrowheads="1"/>
          </p:cNvSpPr>
          <p:nvPr/>
        </p:nvSpPr>
        <p:spPr bwMode="auto">
          <a:xfrm>
            <a:off x="2811853" y="1391595"/>
            <a:ext cx="630237" cy="20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900" b="1" dirty="0">
                <a:solidFill>
                  <a:schemeClr val="bg2"/>
                </a:solidFill>
                <a:latin typeface="Bradley Hand ITC" pitchFamily="66" charset="0"/>
              </a:rPr>
              <a:t>20G</a:t>
            </a:r>
          </a:p>
          <a:p>
            <a:pPr eaLnBrk="1" hangingPunct="1"/>
            <a:r>
              <a:rPr lang="en-GB" sz="900" b="1" dirty="0">
                <a:solidFill>
                  <a:schemeClr val="bg2"/>
                </a:solidFill>
                <a:latin typeface="Bradley Hand ITC" pitchFamily="66" charset="0"/>
              </a:rPr>
              <a:t>Left hand</a:t>
            </a:r>
          </a:p>
        </p:txBody>
      </p:sp>
      <p:sp>
        <p:nvSpPr>
          <p:cNvPr id="34820" name="TextBox 15"/>
          <p:cNvSpPr txBox="1">
            <a:spLocks noChangeArrowheads="1"/>
          </p:cNvSpPr>
          <p:nvPr/>
        </p:nvSpPr>
        <p:spPr bwMode="auto">
          <a:xfrm>
            <a:off x="4006215" y="1390538"/>
            <a:ext cx="485103" cy="203133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20G</a:t>
            </a:r>
          </a:p>
          <a:p>
            <a:pPr eaLnBrk="1" hangingPunct="1">
              <a:lnSpc>
                <a:spcPct val="80000"/>
              </a:lnSpc>
            </a:pPr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Left ACF</a:t>
            </a:r>
          </a:p>
        </p:txBody>
      </p:sp>
      <p:sp>
        <p:nvSpPr>
          <p:cNvPr id="34852" name="TextBox 18"/>
          <p:cNvSpPr txBox="1">
            <a:spLocks noChangeArrowheads="1"/>
          </p:cNvSpPr>
          <p:nvPr/>
        </p:nvSpPr>
        <p:spPr bwMode="auto">
          <a:xfrm>
            <a:off x="3997378" y="2004754"/>
            <a:ext cx="24606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100</a:t>
            </a:r>
          </a:p>
        </p:txBody>
      </p:sp>
      <p:sp>
        <p:nvSpPr>
          <p:cNvPr id="34854" name="TextBox 50"/>
          <p:cNvSpPr txBox="1">
            <a:spLocks noChangeArrowheads="1"/>
          </p:cNvSpPr>
          <p:nvPr/>
        </p:nvSpPr>
        <p:spPr bwMode="auto">
          <a:xfrm>
            <a:off x="3989153" y="4696898"/>
            <a:ext cx="2444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100</a:t>
            </a:r>
          </a:p>
        </p:txBody>
      </p:sp>
      <p:sp>
        <p:nvSpPr>
          <p:cNvPr id="34855" name="TextBox 52"/>
          <p:cNvSpPr txBox="1">
            <a:spLocks noChangeArrowheads="1"/>
          </p:cNvSpPr>
          <p:nvPr/>
        </p:nvSpPr>
        <p:spPr bwMode="auto">
          <a:xfrm>
            <a:off x="4030015" y="1937091"/>
            <a:ext cx="687178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700" b="1" dirty="0">
                <a:solidFill>
                  <a:schemeClr val="bg2"/>
                </a:solidFill>
                <a:latin typeface="Bradley Hand ITC" pitchFamily="66" charset="0"/>
              </a:rPr>
              <a:t>PARACETAMOL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</a:rPr>
              <a:t>5. </a:t>
            </a:r>
            <a:r>
              <a:rPr lang="en-GB" dirty="0"/>
              <a:t>Medicine prescription &amp; administration</a:t>
            </a:r>
          </a:p>
        </p:txBody>
      </p:sp>
      <p:sp>
        <p:nvSpPr>
          <p:cNvPr id="3485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8AD6AB7C-2411-4967-BB6B-4462834BF7C3}" type="slidenum">
              <a:rPr lang="en-GB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29</a:t>
            </a:fld>
            <a:endParaRPr lang="en-GB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858" name="Content Placeholder 13"/>
          <p:cNvSpPr>
            <a:spLocks noGrp="1"/>
          </p:cNvSpPr>
          <p:nvPr>
            <p:ph sz="half" idx="1"/>
          </p:nvPr>
        </p:nvSpPr>
        <p:spPr>
          <a:xfrm>
            <a:off x="5067300" y="1360488"/>
            <a:ext cx="4076700" cy="4573384"/>
          </a:xfrm>
        </p:spPr>
        <p:txBody>
          <a:bodyPr/>
          <a:lstStyle/>
          <a:p>
            <a:r>
              <a:rPr lang="en-GB" sz="2400" dirty="0"/>
              <a:t>If feasible</a:t>
            </a:r>
          </a:p>
          <a:p>
            <a:r>
              <a:rPr lang="en-GB" sz="2400" dirty="0"/>
              <a:t>Record all IV drugs (e.g. </a:t>
            </a:r>
            <a:r>
              <a:rPr lang="en-GB" sz="2400" dirty="0" err="1"/>
              <a:t>paracetamol</a:t>
            </a:r>
            <a:r>
              <a:rPr lang="en-GB" sz="2400" dirty="0"/>
              <a:t> or antibiotics) in one column</a:t>
            </a:r>
          </a:p>
          <a:p>
            <a:r>
              <a:rPr lang="en-GB" sz="2400" dirty="0"/>
              <a:t>e.g. column indicated</a:t>
            </a:r>
          </a:p>
          <a:p>
            <a:r>
              <a:rPr lang="en-GB" sz="2400" dirty="0"/>
              <a:t>enables calculation of daily medicines volume.</a:t>
            </a:r>
          </a:p>
        </p:txBody>
      </p:sp>
      <p:sp>
        <p:nvSpPr>
          <p:cNvPr id="54" name="Down Arrow 53"/>
          <p:cNvSpPr/>
          <p:nvPr/>
        </p:nvSpPr>
        <p:spPr>
          <a:xfrm>
            <a:off x="4072890" y="889448"/>
            <a:ext cx="280988" cy="509588"/>
          </a:xfrm>
          <a:prstGeom prst="downArrow">
            <a:avLst>
              <a:gd name="adj1" fmla="val 32353"/>
              <a:gd name="adj2" fmla="val 85825"/>
            </a:avLst>
          </a:prstGeom>
          <a:solidFill>
            <a:srgbClr val="C00000"/>
          </a:solidFill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63" name="TextBox 52"/>
          <p:cNvSpPr txBox="1">
            <a:spLocks noChangeArrowheads="1"/>
          </p:cNvSpPr>
          <p:nvPr/>
        </p:nvSpPr>
        <p:spPr bwMode="auto">
          <a:xfrm>
            <a:off x="3969402" y="4637273"/>
            <a:ext cx="796295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700" b="1" dirty="0">
                <a:solidFill>
                  <a:schemeClr val="bg2"/>
                </a:solidFill>
                <a:latin typeface="Bradley Hand ITC" pitchFamily="66" charset="0"/>
              </a:rPr>
              <a:t>PARACETAMOL</a:t>
            </a:r>
          </a:p>
        </p:txBody>
      </p:sp>
      <p:sp>
        <p:nvSpPr>
          <p:cNvPr id="34864" name="TextBox 52"/>
          <p:cNvSpPr txBox="1">
            <a:spLocks noChangeArrowheads="1"/>
          </p:cNvSpPr>
          <p:nvPr/>
        </p:nvSpPr>
        <p:spPr bwMode="auto">
          <a:xfrm>
            <a:off x="3969302" y="2379712"/>
            <a:ext cx="760891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700" b="1" dirty="0">
                <a:solidFill>
                  <a:schemeClr val="bg2"/>
                </a:solidFill>
                <a:latin typeface="Bradley Hand ITC" pitchFamily="66" charset="0"/>
              </a:rPr>
              <a:t>CIPROFLOXACIN</a:t>
            </a:r>
          </a:p>
        </p:txBody>
      </p:sp>
      <p:sp>
        <p:nvSpPr>
          <p:cNvPr id="34865" name="TextBox 50"/>
          <p:cNvSpPr txBox="1">
            <a:spLocks noChangeArrowheads="1"/>
          </p:cNvSpPr>
          <p:nvPr/>
        </p:nvSpPr>
        <p:spPr bwMode="auto">
          <a:xfrm>
            <a:off x="3977940" y="2452273"/>
            <a:ext cx="2444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200</a:t>
            </a:r>
          </a:p>
        </p:txBody>
      </p:sp>
      <p:sp>
        <p:nvSpPr>
          <p:cNvPr id="34866" name="TextBox 52"/>
          <p:cNvSpPr txBox="1">
            <a:spLocks noChangeArrowheads="1"/>
          </p:cNvSpPr>
          <p:nvPr/>
        </p:nvSpPr>
        <p:spPr bwMode="auto">
          <a:xfrm>
            <a:off x="3995090" y="4194848"/>
            <a:ext cx="782488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700" b="1" dirty="0">
                <a:solidFill>
                  <a:schemeClr val="bg2"/>
                </a:solidFill>
                <a:latin typeface="Bradley Hand ITC" pitchFamily="66" charset="0"/>
              </a:rPr>
              <a:t>CIPROFLOXACIN</a:t>
            </a:r>
          </a:p>
        </p:txBody>
      </p:sp>
      <p:sp>
        <p:nvSpPr>
          <p:cNvPr id="34867" name="TextBox 50"/>
          <p:cNvSpPr txBox="1">
            <a:spLocks noChangeArrowheads="1"/>
          </p:cNvSpPr>
          <p:nvPr/>
        </p:nvSpPr>
        <p:spPr bwMode="auto">
          <a:xfrm>
            <a:off x="3994203" y="4246236"/>
            <a:ext cx="244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200</a:t>
            </a:r>
          </a:p>
        </p:txBody>
      </p:sp>
      <p:sp>
        <p:nvSpPr>
          <p:cNvPr id="97" name="TextBox 48"/>
          <p:cNvSpPr txBox="1">
            <a:spLocks noChangeArrowheads="1"/>
          </p:cNvSpPr>
          <p:nvPr/>
        </p:nvSpPr>
        <p:spPr bwMode="auto">
          <a:xfrm>
            <a:off x="3985977" y="5412757"/>
            <a:ext cx="24606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900" b="1" dirty="0">
                <a:solidFill>
                  <a:schemeClr val="bg2"/>
                </a:solidFill>
                <a:latin typeface="Bradley Hand ITC" pitchFamily="66" charset="0"/>
              </a:rPr>
              <a:t>600</a:t>
            </a:r>
            <a:endParaRPr lang="en-GB" sz="800" b="1" dirty="0">
              <a:solidFill>
                <a:schemeClr val="bg2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60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9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Aims and outcomes of session.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4191000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2400" u="sng" dirty="0"/>
              <a:t>Aim:</a:t>
            </a:r>
          </a:p>
          <a:p>
            <a:r>
              <a:rPr lang="en-GB" sz="2400" dirty="0"/>
              <a:t>To provide guidance on correctly completing the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6138" y="1143000"/>
            <a:ext cx="4225925" cy="45720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GB" sz="2400" u="sng" dirty="0"/>
              <a:t>Outcomes: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2400" dirty="0"/>
              <a:t>Demonstrate the ability to:</a:t>
            </a:r>
          </a:p>
          <a:p>
            <a:pPr>
              <a:defRPr/>
            </a:pPr>
            <a:r>
              <a:rPr lang="en-GB" sz="2400" dirty="0"/>
              <a:t>calculate and complete  fluid prescription.</a:t>
            </a:r>
          </a:p>
          <a:p>
            <a:pPr>
              <a:defRPr/>
            </a:pPr>
            <a:r>
              <a:rPr lang="en-GB" sz="2400" dirty="0"/>
              <a:t>correctly administer fluids.</a:t>
            </a:r>
          </a:p>
          <a:p>
            <a:pPr>
              <a:defRPr/>
            </a:pPr>
            <a:r>
              <a:rPr lang="en-GB" sz="2400" dirty="0"/>
              <a:t>correctly complete a fluid balance chart.</a:t>
            </a:r>
          </a:p>
          <a:p>
            <a:pPr>
              <a:defRPr/>
            </a:pPr>
            <a:endParaRPr lang="en-GB" sz="2400" dirty="0"/>
          </a:p>
        </p:txBody>
      </p:sp>
      <p:sp>
        <p:nvSpPr>
          <p:cNvPr id="9221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29EADA2-2D3C-4A60-A831-11828005EBFC}" type="slidenum">
              <a:rPr lang="en-GB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3</a:t>
            </a:fld>
            <a:endParaRPr lang="en-GB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4863" y="2301721"/>
            <a:ext cx="377666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>
              <a:defRPr/>
            </a:pPr>
            <a:r>
              <a:rPr lang="en-GB" dirty="0">
                <a:solidFill>
                  <a:schemeClr val="bg1"/>
                </a:solidFill>
                <a:latin typeface="+mn-lt"/>
              </a:rPr>
              <a:t>daily fluid prescription &amp; balance chart</a:t>
            </a:r>
            <a:r>
              <a:rPr lang="en-GB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806820" y="2288727"/>
            <a:ext cx="37766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  <a:latin typeface="+mn-lt"/>
              </a:rPr>
              <a:t>paediatric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 eaLnBrk="0" hangingPunct="0">
              <a:defRPr/>
            </a:pPr>
            <a:r>
              <a:rPr lang="en-GB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5. </a:t>
            </a:r>
            <a:r>
              <a:rPr lang="en-GB" sz="3200" b="1" kern="0" dirty="0">
                <a:solidFill>
                  <a:srgbClr val="00B5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Medicine prescription &amp; administration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198" y="1394460"/>
            <a:ext cx="3685923" cy="3962400"/>
          </a:xfrm>
        </p:spPr>
        <p:txBody>
          <a:bodyPr/>
          <a:lstStyle/>
          <a:p>
            <a:r>
              <a:rPr lang="en-GB" sz="2000" b="1" dirty="0"/>
              <a:t>Intermittent infusions</a:t>
            </a:r>
          </a:p>
          <a:p>
            <a:pPr marL="444500" lvl="1" indent="-177800"/>
            <a:r>
              <a:rPr lang="en-GB" sz="1800" dirty="0"/>
              <a:t>All fluid volumes must be recorded </a:t>
            </a:r>
          </a:p>
          <a:p>
            <a:pPr marL="444500" lvl="1" indent="-177800">
              <a:buNone/>
            </a:pPr>
            <a:r>
              <a:rPr lang="en-GB" sz="1800" dirty="0"/>
              <a:t>	on the front </a:t>
            </a:r>
          </a:p>
          <a:p>
            <a:pPr marL="444500" lvl="1" indent="-177800">
              <a:buNone/>
            </a:pPr>
            <a:r>
              <a:rPr lang="en-GB" sz="1800" dirty="0"/>
              <a:t>	of the Fluid Chart.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720988" y="1393988"/>
            <a:ext cx="5147884" cy="4456554"/>
          </a:xfrm>
        </p:spPr>
        <p:txBody>
          <a:bodyPr/>
          <a:lstStyle/>
          <a:p>
            <a:r>
              <a:rPr lang="en-GB" sz="2000" dirty="0"/>
              <a:t>Unless,</a:t>
            </a:r>
          </a:p>
          <a:p>
            <a:pPr marL="622300" lvl="1" indent="-266700"/>
            <a:r>
              <a:rPr lang="en-GB" sz="1600" dirty="0"/>
              <a:t>Clinical team advises otherwise</a:t>
            </a:r>
          </a:p>
          <a:p>
            <a:pPr marL="622300" lvl="1" indent="-266700"/>
            <a:r>
              <a:rPr lang="en-GB" sz="1600" dirty="0"/>
              <a:t>Ward/unit protocol states otherwise.</a:t>
            </a:r>
          </a:p>
          <a:p>
            <a:pPr marL="631825" lvl="1" indent="-268288"/>
            <a:endParaRPr lang="en-GB" sz="1600" dirty="0"/>
          </a:p>
          <a:p>
            <a:pPr marL="363537" lvl="1" indent="0">
              <a:buNone/>
            </a:pPr>
            <a:r>
              <a:rPr lang="en-GB" sz="1600" dirty="0"/>
              <a:t>e.g. 	Young person over 50kg. receiving small 	volume line flushes.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7B970-101C-488E-9F80-C2291476362B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94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 eaLnBrk="0" hangingPunct="0">
              <a:defRPr/>
            </a:pPr>
            <a:r>
              <a:rPr lang="en-GB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5. </a:t>
            </a:r>
            <a:r>
              <a:rPr lang="en-GB" sz="3200" b="1" kern="0" dirty="0">
                <a:solidFill>
                  <a:srgbClr val="00B5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Medicine prescription &amp; administration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394460"/>
            <a:ext cx="3305596" cy="3962400"/>
          </a:xfrm>
        </p:spPr>
        <p:txBody>
          <a:bodyPr/>
          <a:lstStyle/>
          <a:p>
            <a:r>
              <a:rPr lang="en-GB" sz="2000" b="1" dirty="0"/>
              <a:t>Continuous infusions</a:t>
            </a:r>
          </a:p>
          <a:p>
            <a:pPr marL="444500" lvl="1" indent="-177800"/>
            <a:r>
              <a:rPr lang="en-GB" sz="1800" dirty="0"/>
              <a:t>administration of a volume of fluid with medicines added </a:t>
            </a:r>
          </a:p>
          <a:p>
            <a:pPr marL="444500" lvl="1" indent="-177800">
              <a:buNone/>
            </a:pPr>
            <a:r>
              <a:rPr lang="en-GB" sz="1800" dirty="0"/>
              <a:t>	e.g. </a:t>
            </a:r>
            <a:r>
              <a:rPr lang="en-GB" sz="1800" dirty="0" err="1"/>
              <a:t>Amiodarone</a:t>
            </a:r>
            <a:r>
              <a:rPr lang="en-GB" sz="1800" dirty="0"/>
              <a:t> in 5% Glucose infusion.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720988" y="1393988"/>
            <a:ext cx="5088050" cy="4545566"/>
          </a:xfrm>
        </p:spPr>
        <p:txBody>
          <a:bodyPr/>
          <a:lstStyle/>
          <a:p>
            <a:r>
              <a:rPr lang="en-GB" sz="2000" dirty="0"/>
              <a:t>Reference on </a:t>
            </a:r>
            <a:r>
              <a:rPr lang="en-GB" sz="2000" dirty="0" err="1"/>
              <a:t>Kardex</a:t>
            </a:r>
            <a:endParaRPr lang="en-GB" sz="2000" dirty="0"/>
          </a:p>
          <a:p>
            <a:r>
              <a:rPr lang="en-GB" sz="2000" dirty="0"/>
              <a:t>Record volumes on front of Fluid Chart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12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Prescribe on back of Fluid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7B970-101C-488E-9F80-C2291476362B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3CFC032-89EB-4A36-95DC-7ED3B621B5DD}"/>
              </a:ext>
            </a:extLst>
          </p:cNvPr>
          <p:cNvGrpSpPr/>
          <p:nvPr/>
        </p:nvGrpSpPr>
        <p:grpSpPr>
          <a:xfrm>
            <a:off x="5070777" y="2114628"/>
            <a:ext cx="3483257" cy="3169606"/>
            <a:chOff x="5070777" y="2114628"/>
            <a:chExt cx="3483257" cy="3169606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xmlns="" id="{DDE8EAB0-F250-4220-BA2B-05FD21330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70777" y="2114628"/>
              <a:ext cx="3457007" cy="3169606"/>
            </a:xfrm>
            <a:prstGeom prst="rect">
              <a:avLst/>
            </a:prstGeom>
          </p:spPr>
        </p:pic>
        <p:sp>
          <p:nvSpPr>
            <p:cNvPr id="12" name="TextBox 52"/>
            <p:cNvSpPr txBox="1">
              <a:spLocks noChangeArrowheads="1"/>
            </p:cNvSpPr>
            <p:nvPr/>
          </p:nvSpPr>
          <p:spPr bwMode="auto">
            <a:xfrm>
              <a:off x="7896632" y="2770985"/>
              <a:ext cx="65740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600" b="1" dirty="0">
                  <a:solidFill>
                    <a:schemeClr val="bg2"/>
                  </a:solidFill>
                  <a:latin typeface="Bradley Hand ITC" pitchFamily="66" charset="0"/>
                </a:rPr>
                <a:t>Glucose 5% + </a:t>
              </a:r>
            </a:p>
            <a:p>
              <a:pPr eaLnBrk="1" hangingPunct="1"/>
              <a:r>
                <a:rPr lang="en-GB" sz="600" b="1" dirty="0" err="1">
                  <a:solidFill>
                    <a:schemeClr val="bg2"/>
                  </a:solidFill>
                  <a:latin typeface="Bradley Hand ITC" pitchFamily="66" charset="0"/>
                </a:rPr>
                <a:t>Amiodarone</a:t>
              </a:r>
              <a:endParaRPr lang="en-GB" sz="600" b="1" dirty="0">
                <a:solidFill>
                  <a:schemeClr val="bg2"/>
                </a:solidFill>
                <a:latin typeface="Bradley Hand ITC" pitchFamily="66" charset="0"/>
              </a:endParaRPr>
            </a:p>
          </p:txBody>
        </p:sp>
        <p:sp>
          <p:nvSpPr>
            <p:cNvPr id="19" name="TextBox 39"/>
            <p:cNvSpPr txBox="1">
              <a:spLocks noChangeArrowheads="1"/>
            </p:cNvSpPr>
            <p:nvPr/>
          </p:nvSpPr>
          <p:spPr bwMode="auto">
            <a:xfrm>
              <a:off x="7905847" y="2922324"/>
              <a:ext cx="246063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>
                  <a:solidFill>
                    <a:schemeClr val="bg2"/>
                  </a:solidFill>
                  <a:latin typeface="Bradley Hand ITC" pitchFamily="66" charset="0"/>
                </a:rPr>
                <a:t>20</a:t>
              </a:r>
            </a:p>
          </p:txBody>
        </p:sp>
        <p:sp>
          <p:nvSpPr>
            <p:cNvPr id="20" name="TextBox 40"/>
            <p:cNvSpPr txBox="1">
              <a:spLocks noChangeArrowheads="1"/>
            </p:cNvSpPr>
            <p:nvPr/>
          </p:nvSpPr>
          <p:spPr bwMode="auto">
            <a:xfrm>
              <a:off x="7894735" y="3045686"/>
              <a:ext cx="24447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>
                  <a:solidFill>
                    <a:schemeClr val="bg2"/>
                  </a:solidFill>
                  <a:latin typeface="Bradley Hand ITC" pitchFamily="66" charset="0"/>
                </a:rPr>
                <a:t>20</a:t>
              </a:r>
            </a:p>
          </p:txBody>
        </p:sp>
        <p:sp>
          <p:nvSpPr>
            <p:cNvPr id="21" name="TextBox 41"/>
            <p:cNvSpPr txBox="1">
              <a:spLocks noChangeArrowheads="1"/>
            </p:cNvSpPr>
            <p:nvPr/>
          </p:nvSpPr>
          <p:spPr bwMode="auto">
            <a:xfrm>
              <a:off x="7904260" y="3150967"/>
              <a:ext cx="246062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>
                  <a:solidFill>
                    <a:schemeClr val="bg2"/>
                  </a:solidFill>
                  <a:latin typeface="Bradley Hand ITC" pitchFamily="66" charset="0"/>
                </a:rPr>
                <a:t>20</a:t>
              </a:r>
            </a:p>
          </p:txBody>
        </p:sp>
        <p:sp>
          <p:nvSpPr>
            <p:cNvPr id="22" name="TextBox 43"/>
            <p:cNvSpPr txBox="1">
              <a:spLocks noChangeArrowheads="1"/>
            </p:cNvSpPr>
            <p:nvPr/>
          </p:nvSpPr>
          <p:spPr bwMode="auto">
            <a:xfrm>
              <a:off x="7902672" y="3255054"/>
              <a:ext cx="246063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>
                  <a:solidFill>
                    <a:schemeClr val="bg2"/>
                  </a:solidFill>
                  <a:latin typeface="Bradley Hand ITC" pitchFamily="66" charset="0"/>
                </a:rPr>
                <a:t>20</a:t>
              </a:r>
            </a:p>
          </p:txBody>
        </p:sp>
        <p:sp>
          <p:nvSpPr>
            <p:cNvPr id="23" name="TextBox 44"/>
            <p:cNvSpPr txBox="1">
              <a:spLocks noChangeArrowheads="1"/>
            </p:cNvSpPr>
            <p:nvPr/>
          </p:nvSpPr>
          <p:spPr bwMode="auto">
            <a:xfrm>
              <a:off x="7904260" y="3362232"/>
              <a:ext cx="246062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>
                  <a:solidFill>
                    <a:schemeClr val="bg2"/>
                  </a:solidFill>
                  <a:latin typeface="Bradley Hand ITC" pitchFamily="66" charset="0"/>
                </a:rPr>
                <a:t>20</a:t>
              </a:r>
            </a:p>
          </p:txBody>
        </p:sp>
        <p:sp>
          <p:nvSpPr>
            <p:cNvPr id="24" name="TextBox 45"/>
            <p:cNvSpPr txBox="1">
              <a:spLocks noChangeArrowheads="1"/>
            </p:cNvSpPr>
            <p:nvPr/>
          </p:nvSpPr>
          <p:spPr bwMode="auto">
            <a:xfrm>
              <a:off x="7893147" y="3467513"/>
              <a:ext cx="244475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>
                  <a:solidFill>
                    <a:schemeClr val="bg2"/>
                  </a:solidFill>
                  <a:latin typeface="Bradley Hand ITC" pitchFamily="66" charset="0"/>
                </a:rPr>
                <a:t>20</a:t>
              </a:r>
            </a:p>
          </p:txBody>
        </p:sp>
        <p:sp>
          <p:nvSpPr>
            <p:cNvPr id="25" name="TextBox 46"/>
            <p:cNvSpPr txBox="1">
              <a:spLocks noChangeArrowheads="1"/>
            </p:cNvSpPr>
            <p:nvPr/>
          </p:nvSpPr>
          <p:spPr bwMode="auto">
            <a:xfrm>
              <a:off x="7894735" y="3577556"/>
              <a:ext cx="244475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>
                  <a:solidFill>
                    <a:schemeClr val="bg2"/>
                  </a:solidFill>
                  <a:latin typeface="Bradley Hand ITC" pitchFamily="66" charset="0"/>
                </a:rPr>
                <a:t>20</a:t>
              </a:r>
            </a:p>
          </p:txBody>
        </p:sp>
        <p:sp>
          <p:nvSpPr>
            <p:cNvPr id="26" name="TextBox 47"/>
            <p:cNvSpPr txBox="1">
              <a:spLocks noChangeArrowheads="1"/>
            </p:cNvSpPr>
            <p:nvPr/>
          </p:nvSpPr>
          <p:spPr bwMode="auto">
            <a:xfrm>
              <a:off x="7896322" y="3673312"/>
              <a:ext cx="244475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>
                  <a:solidFill>
                    <a:schemeClr val="bg2"/>
                  </a:solidFill>
                  <a:latin typeface="Bradley Hand ITC" pitchFamily="66" charset="0"/>
                </a:rPr>
                <a:t>20</a:t>
              </a:r>
            </a:p>
          </p:txBody>
        </p:sp>
        <p:sp>
          <p:nvSpPr>
            <p:cNvPr id="27" name="TextBox 48"/>
            <p:cNvSpPr txBox="1">
              <a:spLocks noChangeArrowheads="1"/>
            </p:cNvSpPr>
            <p:nvPr/>
          </p:nvSpPr>
          <p:spPr bwMode="auto">
            <a:xfrm>
              <a:off x="7897755" y="3780490"/>
              <a:ext cx="246063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>
                  <a:solidFill>
                    <a:schemeClr val="bg2"/>
                  </a:solidFill>
                  <a:latin typeface="Bradley Hand ITC" pitchFamily="66" charset="0"/>
                </a:rPr>
                <a:t>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849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 eaLnBrk="0" hangingPunct="0">
              <a:defRPr/>
            </a:pPr>
            <a:r>
              <a:rPr lang="en-GB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5. </a:t>
            </a:r>
            <a:r>
              <a:rPr lang="en-GB" sz="3200" b="1" kern="0" dirty="0">
                <a:solidFill>
                  <a:srgbClr val="00B5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Medicine prescription &amp; administration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394460"/>
            <a:ext cx="3491713" cy="3962400"/>
          </a:xfrm>
        </p:spPr>
        <p:txBody>
          <a:bodyPr/>
          <a:lstStyle/>
          <a:p>
            <a:r>
              <a:rPr lang="en-GB" sz="2000" b="1" dirty="0"/>
              <a:t>Electrolyte treatment</a:t>
            </a:r>
          </a:p>
          <a:p>
            <a:pPr marL="444500" lvl="1" indent="-177800"/>
            <a:r>
              <a:rPr lang="en-GB" sz="1800" dirty="0"/>
              <a:t>administration of a fluid containing added electrolyte solution for replacement or treatment.</a:t>
            </a:r>
          </a:p>
          <a:p>
            <a:pPr marL="444500" lvl="1" indent="-177800">
              <a:buNone/>
            </a:pPr>
            <a:r>
              <a:rPr lang="en-GB" sz="1800" dirty="0"/>
              <a:t>	e.g. Potassium, Phosphate, Magnesium.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720988" y="1393988"/>
            <a:ext cx="5088050" cy="4545566"/>
          </a:xfrm>
        </p:spPr>
        <p:txBody>
          <a:bodyPr/>
          <a:lstStyle/>
          <a:p>
            <a:r>
              <a:rPr lang="en-GB" sz="2000" dirty="0"/>
              <a:t>Reference on </a:t>
            </a:r>
            <a:r>
              <a:rPr lang="en-GB" sz="2000" dirty="0" err="1"/>
              <a:t>Kardex</a:t>
            </a:r>
            <a:endParaRPr lang="en-GB" sz="2000" dirty="0"/>
          </a:p>
          <a:p>
            <a:r>
              <a:rPr lang="en-GB" sz="2000" dirty="0"/>
              <a:t>Record volumes on front of Fluid Chart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1200" dirty="0"/>
          </a:p>
          <a:p>
            <a:endParaRPr lang="en-GB" sz="2000" dirty="0"/>
          </a:p>
          <a:p>
            <a:r>
              <a:rPr lang="en-GB" sz="2000" dirty="0"/>
              <a:t>Prescribe on back of Fluid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7B970-101C-488E-9F80-C2291476362B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8100CF1-C3E0-43ED-9CEC-44993961344E}"/>
              </a:ext>
            </a:extLst>
          </p:cNvPr>
          <p:cNvGrpSpPr/>
          <p:nvPr/>
        </p:nvGrpSpPr>
        <p:grpSpPr>
          <a:xfrm>
            <a:off x="5075259" y="2110616"/>
            <a:ext cx="3457007" cy="3169606"/>
            <a:chOff x="5272139" y="2101866"/>
            <a:chExt cx="3457007" cy="316960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AF7A2365-027E-49E2-9A7A-A9DCC6DCE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72139" y="2101866"/>
              <a:ext cx="3457007" cy="3169606"/>
            </a:xfrm>
            <a:prstGeom prst="rect">
              <a:avLst/>
            </a:prstGeom>
          </p:spPr>
        </p:pic>
        <p:sp>
          <p:nvSpPr>
            <p:cNvPr id="12" name="TextBox 52"/>
            <p:cNvSpPr txBox="1">
              <a:spLocks noChangeArrowheads="1"/>
            </p:cNvSpPr>
            <p:nvPr/>
          </p:nvSpPr>
          <p:spPr bwMode="auto">
            <a:xfrm>
              <a:off x="7896631" y="2773614"/>
              <a:ext cx="80521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600" b="1" dirty="0">
                  <a:solidFill>
                    <a:schemeClr val="bg2"/>
                  </a:solidFill>
                  <a:latin typeface="Bradley Hand ITC" pitchFamily="66" charset="0"/>
                </a:rPr>
                <a:t>Sodium Chloride 0.9%</a:t>
              </a:r>
            </a:p>
            <a:p>
              <a:pPr eaLnBrk="1" hangingPunct="1"/>
              <a:r>
                <a:rPr lang="en-GB" sz="600" b="1" dirty="0">
                  <a:solidFill>
                    <a:schemeClr val="bg2"/>
                  </a:solidFill>
                  <a:latin typeface="Bradley Hand ITC" pitchFamily="66" charset="0"/>
                </a:rPr>
                <a:t>10 </a:t>
              </a:r>
              <a:r>
                <a:rPr lang="en-GB" sz="600" b="1" dirty="0" err="1">
                  <a:solidFill>
                    <a:schemeClr val="bg2"/>
                  </a:solidFill>
                  <a:latin typeface="Bradley Hand ITC" pitchFamily="66" charset="0"/>
                </a:rPr>
                <a:t>mmoL</a:t>
              </a:r>
              <a:r>
                <a:rPr lang="en-GB" sz="600" b="1" dirty="0">
                  <a:solidFill>
                    <a:schemeClr val="bg2"/>
                  </a:solidFill>
                  <a:latin typeface="Bradley Hand ITC" pitchFamily="66" charset="0"/>
                </a:rPr>
                <a:t> </a:t>
              </a:r>
              <a:r>
                <a:rPr lang="en-GB" sz="600" b="1" dirty="0" err="1">
                  <a:solidFill>
                    <a:schemeClr val="bg2"/>
                  </a:solidFill>
                  <a:latin typeface="Bradley Hand ITC" pitchFamily="66" charset="0"/>
                </a:rPr>
                <a:t>KCl</a:t>
              </a:r>
              <a:endParaRPr lang="en-GB" sz="600" b="1" baseline="30000" dirty="0">
                <a:solidFill>
                  <a:schemeClr val="bg2"/>
                </a:solidFill>
                <a:latin typeface="Bradley Hand ITC" pitchFamily="66" charset="0"/>
              </a:endParaRPr>
            </a:p>
          </p:txBody>
        </p:sp>
        <p:sp>
          <p:nvSpPr>
            <p:cNvPr id="19" name="TextBox 39"/>
            <p:cNvSpPr txBox="1">
              <a:spLocks noChangeArrowheads="1"/>
            </p:cNvSpPr>
            <p:nvPr/>
          </p:nvSpPr>
          <p:spPr bwMode="auto">
            <a:xfrm>
              <a:off x="7905847" y="2922324"/>
              <a:ext cx="246063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 dirty="0">
                  <a:solidFill>
                    <a:schemeClr val="bg2"/>
                  </a:solidFill>
                  <a:latin typeface="Bradley Hand ITC" pitchFamily="66" charset="0"/>
                </a:rPr>
                <a:t>20</a:t>
              </a:r>
            </a:p>
          </p:txBody>
        </p:sp>
        <p:sp>
          <p:nvSpPr>
            <p:cNvPr id="20" name="TextBox 40"/>
            <p:cNvSpPr txBox="1">
              <a:spLocks noChangeArrowheads="1"/>
            </p:cNvSpPr>
            <p:nvPr/>
          </p:nvSpPr>
          <p:spPr bwMode="auto">
            <a:xfrm>
              <a:off x="7894735" y="3045686"/>
              <a:ext cx="24447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>
                  <a:solidFill>
                    <a:schemeClr val="bg2"/>
                  </a:solidFill>
                  <a:latin typeface="Bradley Hand ITC" pitchFamily="66" charset="0"/>
                </a:rPr>
                <a:t>20</a:t>
              </a:r>
            </a:p>
          </p:txBody>
        </p:sp>
        <p:sp>
          <p:nvSpPr>
            <p:cNvPr id="21" name="TextBox 41"/>
            <p:cNvSpPr txBox="1">
              <a:spLocks noChangeArrowheads="1"/>
            </p:cNvSpPr>
            <p:nvPr/>
          </p:nvSpPr>
          <p:spPr bwMode="auto">
            <a:xfrm>
              <a:off x="7904260" y="3150967"/>
              <a:ext cx="246062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>
                  <a:solidFill>
                    <a:schemeClr val="bg2"/>
                  </a:solidFill>
                  <a:latin typeface="Bradley Hand ITC" pitchFamily="66" charset="0"/>
                </a:rPr>
                <a:t>20</a:t>
              </a:r>
            </a:p>
          </p:txBody>
        </p:sp>
        <p:sp>
          <p:nvSpPr>
            <p:cNvPr id="22" name="TextBox 43"/>
            <p:cNvSpPr txBox="1">
              <a:spLocks noChangeArrowheads="1"/>
            </p:cNvSpPr>
            <p:nvPr/>
          </p:nvSpPr>
          <p:spPr bwMode="auto">
            <a:xfrm>
              <a:off x="7902672" y="3255054"/>
              <a:ext cx="246063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>
                  <a:solidFill>
                    <a:schemeClr val="bg2"/>
                  </a:solidFill>
                  <a:latin typeface="Bradley Hand ITC" pitchFamily="66" charset="0"/>
                </a:rPr>
                <a:t>20</a:t>
              </a:r>
            </a:p>
          </p:txBody>
        </p:sp>
        <p:sp>
          <p:nvSpPr>
            <p:cNvPr id="23" name="TextBox 44"/>
            <p:cNvSpPr txBox="1">
              <a:spLocks noChangeArrowheads="1"/>
            </p:cNvSpPr>
            <p:nvPr/>
          </p:nvSpPr>
          <p:spPr bwMode="auto">
            <a:xfrm>
              <a:off x="7904260" y="3362232"/>
              <a:ext cx="246062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>
                  <a:solidFill>
                    <a:schemeClr val="bg2"/>
                  </a:solidFill>
                  <a:latin typeface="Bradley Hand ITC" pitchFamily="66" charset="0"/>
                </a:rPr>
                <a:t>20</a:t>
              </a:r>
            </a:p>
          </p:txBody>
        </p:sp>
        <p:sp>
          <p:nvSpPr>
            <p:cNvPr id="24" name="TextBox 45"/>
            <p:cNvSpPr txBox="1">
              <a:spLocks noChangeArrowheads="1"/>
            </p:cNvSpPr>
            <p:nvPr/>
          </p:nvSpPr>
          <p:spPr bwMode="auto">
            <a:xfrm>
              <a:off x="7893147" y="3467513"/>
              <a:ext cx="244475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>
                  <a:solidFill>
                    <a:schemeClr val="bg2"/>
                  </a:solidFill>
                  <a:latin typeface="Bradley Hand ITC" pitchFamily="66" charset="0"/>
                </a:rPr>
                <a:t>20</a:t>
              </a:r>
            </a:p>
          </p:txBody>
        </p:sp>
        <p:sp>
          <p:nvSpPr>
            <p:cNvPr id="25" name="TextBox 46"/>
            <p:cNvSpPr txBox="1">
              <a:spLocks noChangeArrowheads="1"/>
            </p:cNvSpPr>
            <p:nvPr/>
          </p:nvSpPr>
          <p:spPr bwMode="auto">
            <a:xfrm>
              <a:off x="7894735" y="3577556"/>
              <a:ext cx="244475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>
                  <a:solidFill>
                    <a:schemeClr val="bg2"/>
                  </a:solidFill>
                  <a:latin typeface="Bradley Hand ITC" pitchFamily="66" charset="0"/>
                </a:rPr>
                <a:t>20</a:t>
              </a:r>
            </a:p>
          </p:txBody>
        </p:sp>
        <p:sp>
          <p:nvSpPr>
            <p:cNvPr id="26" name="TextBox 47"/>
            <p:cNvSpPr txBox="1">
              <a:spLocks noChangeArrowheads="1"/>
            </p:cNvSpPr>
            <p:nvPr/>
          </p:nvSpPr>
          <p:spPr bwMode="auto">
            <a:xfrm>
              <a:off x="7896322" y="3673312"/>
              <a:ext cx="244475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>
                  <a:solidFill>
                    <a:schemeClr val="bg2"/>
                  </a:solidFill>
                  <a:latin typeface="Bradley Hand ITC" pitchFamily="66" charset="0"/>
                </a:rPr>
                <a:t>20</a:t>
              </a:r>
            </a:p>
          </p:txBody>
        </p:sp>
        <p:sp>
          <p:nvSpPr>
            <p:cNvPr id="27" name="TextBox 48"/>
            <p:cNvSpPr txBox="1">
              <a:spLocks noChangeArrowheads="1"/>
            </p:cNvSpPr>
            <p:nvPr/>
          </p:nvSpPr>
          <p:spPr bwMode="auto">
            <a:xfrm>
              <a:off x="7897755" y="3780490"/>
              <a:ext cx="246063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>
                  <a:solidFill>
                    <a:schemeClr val="bg2"/>
                  </a:solidFill>
                  <a:latin typeface="Bradley Hand ITC" pitchFamily="66" charset="0"/>
                </a:rPr>
                <a:t>20</a:t>
              </a:r>
            </a:p>
          </p:txBody>
        </p:sp>
        <p:sp>
          <p:nvSpPr>
            <p:cNvPr id="17" name="TextBox 52"/>
            <p:cNvSpPr txBox="1">
              <a:spLocks noChangeArrowheads="1"/>
            </p:cNvSpPr>
            <p:nvPr/>
          </p:nvSpPr>
          <p:spPr bwMode="auto">
            <a:xfrm>
              <a:off x="7053716" y="3673646"/>
              <a:ext cx="65740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600" b="1" dirty="0">
                  <a:solidFill>
                    <a:schemeClr val="bg2"/>
                  </a:solidFill>
                  <a:latin typeface="Bradley Hand ITC" pitchFamily="66" charset="0"/>
                </a:rPr>
                <a:t>Magnesium S.</a:t>
              </a:r>
            </a:p>
          </p:txBody>
        </p:sp>
        <p:sp>
          <p:nvSpPr>
            <p:cNvPr id="18" name="TextBox 39"/>
            <p:cNvSpPr txBox="1">
              <a:spLocks noChangeArrowheads="1"/>
            </p:cNvSpPr>
            <p:nvPr/>
          </p:nvSpPr>
          <p:spPr bwMode="auto">
            <a:xfrm>
              <a:off x="7062931" y="3770636"/>
              <a:ext cx="246063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 dirty="0">
                  <a:solidFill>
                    <a:schemeClr val="bg2"/>
                  </a:solidFill>
                  <a:latin typeface="Bradley Hand ITC" pitchFamily="66" charset="0"/>
                </a:rPr>
                <a:t>100</a:t>
              </a:r>
            </a:p>
          </p:txBody>
        </p:sp>
        <p:sp>
          <p:nvSpPr>
            <p:cNvPr id="36" name="TextBox 45"/>
            <p:cNvSpPr txBox="1">
              <a:spLocks noChangeArrowheads="1"/>
            </p:cNvSpPr>
            <p:nvPr/>
          </p:nvSpPr>
          <p:spPr bwMode="auto">
            <a:xfrm>
              <a:off x="7891799" y="3886949"/>
              <a:ext cx="244475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>
                  <a:solidFill>
                    <a:schemeClr val="bg2"/>
                  </a:solidFill>
                  <a:latin typeface="Bradley Hand ITC" pitchFamily="66" charset="0"/>
                </a:rPr>
                <a:t>20</a:t>
              </a:r>
            </a:p>
          </p:txBody>
        </p:sp>
        <p:sp>
          <p:nvSpPr>
            <p:cNvPr id="37" name="TextBox 46"/>
            <p:cNvSpPr txBox="1">
              <a:spLocks noChangeArrowheads="1"/>
            </p:cNvSpPr>
            <p:nvPr/>
          </p:nvSpPr>
          <p:spPr bwMode="auto">
            <a:xfrm>
              <a:off x="7893387" y="3996992"/>
              <a:ext cx="244475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>
                  <a:solidFill>
                    <a:schemeClr val="bg2"/>
                  </a:solidFill>
                  <a:latin typeface="Bradley Hand ITC" pitchFamily="66" charset="0"/>
                </a:rPr>
                <a:t>20</a:t>
              </a:r>
            </a:p>
          </p:txBody>
        </p:sp>
        <p:sp>
          <p:nvSpPr>
            <p:cNvPr id="38" name="TextBox 47"/>
            <p:cNvSpPr txBox="1">
              <a:spLocks noChangeArrowheads="1"/>
            </p:cNvSpPr>
            <p:nvPr/>
          </p:nvSpPr>
          <p:spPr bwMode="auto">
            <a:xfrm>
              <a:off x="7894974" y="4092748"/>
              <a:ext cx="244475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>
                  <a:solidFill>
                    <a:schemeClr val="bg2"/>
                  </a:solidFill>
                  <a:latin typeface="Bradley Hand ITC" pitchFamily="66" charset="0"/>
                </a:rPr>
                <a:t>20</a:t>
              </a:r>
            </a:p>
          </p:txBody>
        </p:sp>
        <p:sp>
          <p:nvSpPr>
            <p:cNvPr id="39" name="TextBox 48"/>
            <p:cNvSpPr txBox="1">
              <a:spLocks noChangeArrowheads="1"/>
            </p:cNvSpPr>
            <p:nvPr/>
          </p:nvSpPr>
          <p:spPr bwMode="auto">
            <a:xfrm>
              <a:off x="7896407" y="4199926"/>
              <a:ext cx="246063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800" b="1">
                  <a:solidFill>
                    <a:schemeClr val="bg2"/>
                  </a:solidFill>
                  <a:latin typeface="Bradley Hand ITC" pitchFamily="66" charset="0"/>
                </a:rPr>
                <a:t>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516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0DAD17E-C30D-4291-8D2C-B9146C2F4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09" y="1037373"/>
            <a:ext cx="4959438" cy="454965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FF0000"/>
                </a:solidFill>
              </a:rPr>
              <a:t>6.</a:t>
            </a:r>
            <a:r>
              <a:rPr lang="en-GB"/>
              <a:t> Record Intake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C0B540D-B310-4A01-9CAA-367BA5159CD1}" type="slidenum">
              <a:rPr lang="en-GB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33</a:t>
            </a:fld>
            <a:endParaRPr lang="en-GB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5062538" y="1368425"/>
            <a:ext cx="3803650" cy="3962400"/>
          </a:xfrm>
        </p:spPr>
        <p:txBody>
          <a:bodyPr/>
          <a:lstStyle/>
          <a:p>
            <a:pPr>
              <a:defRPr/>
            </a:pPr>
            <a:r>
              <a:rPr lang="en-GB" dirty="0"/>
              <a:t>Record</a:t>
            </a:r>
          </a:p>
          <a:p>
            <a:pPr lvl="1">
              <a:defRPr/>
            </a:pPr>
            <a:r>
              <a:rPr lang="en-GB" dirty="0"/>
              <a:t>Site</a:t>
            </a:r>
          </a:p>
          <a:p>
            <a:pPr lvl="1">
              <a:defRPr/>
            </a:pPr>
            <a:r>
              <a:rPr lang="en-GB" dirty="0"/>
              <a:t>Type of fluid</a:t>
            </a:r>
          </a:p>
          <a:p>
            <a:pPr lvl="1">
              <a:defRPr/>
            </a:pPr>
            <a:r>
              <a:rPr lang="en-GB" dirty="0"/>
              <a:t>Amount received</a:t>
            </a:r>
          </a:p>
          <a:p>
            <a:pPr lvl="1">
              <a:defRPr/>
            </a:pPr>
            <a:r>
              <a:rPr lang="en-GB" dirty="0"/>
              <a:t>Total volume</a:t>
            </a:r>
          </a:p>
          <a:p>
            <a:pPr>
              <a:defRPr/>
            </a:pPr>
            <a:r>
              <a:rPr lang="en-GB" dirty="0"/>
              <a:t>for </a:t>
            </a:r>
            <a:r>
              <a:rPr lang="en-GB" u="sng" dirty="0"/>
              <a:t>each</a:t>
            </a:r>
            <a:r>
              <a:rPr lang="en-GB" dirty="0"/>
              <a:t> type of fluid</a:t>
            </a:r>
          </a:p>
          <a:p>
            <a:pPr>
              <a:defRPr/>
            </a:pPr>
            <a:r>
              <a:rPr lang="en-GB" u="sng" dirty="0"/>
              <a:t>every</a:t>
            </a:r>
            <a:r>
              <a:rPr lang="en-GB" dirty="0"/>
              <a:t> hour </a:t>
            </a:r>
          </a:p>
          <a:p>
            <a:pPr lvl="1" indent="-742950">
              <a:buFont typeface="Wingdings" pitchFamily="2" charset="2"/>
              <a:buNone/>
              <a:defRPr/>
            </a:pPr>
            <a:endParaRPr lang="en-GB" dirty="0"/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2182025" y="1401693"/>
            <a:ext cx="630237" cy="20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900" b="1" dirty="0">
                <a:solidFill>
                  <a:schemeClr val="bg2"/>
                </a:solidFill>
                <a:latin typeface="Bradley Hand ITC" pitchFamily="66" charset="0"/>
              </a:rPr>
              <a:t>20G</a:t>
            </a:r>
          </a:p>
          <a:p>
            <a:pPr eaLnBrk="1" hangingPunct="1"/>
            <a:r>
              <a:rPr lang="en-GB" sz="900" b="1" dirty="0">
                <a:solidFill>
                  <a:schemeClr val="bg2"/>
                </a:solidFill>
                <a:latin typeface="Bradley Hand ITC" pitchFamily="66" charset="0"/>
              </a:rPr>
              <a:t>Right hand</a:t>
            </a:r>
          </a:p>
        </p:txBody>
      </p:sp>
      <p:sp>
        <p:nvSpPr>
          <p:cNvPr id="7" name="TextBox 33"/>
          <p:cNvSpPr txBox="1">
            <a:spLocks noChangeArrowheads="1"/>
          </p:cNvSpPr>
          <p:nvPr/>
        </p:nvSpPr>
        <p:spPr bwMode="auto">
          <a:xfrm>
            <a:off x="1556859" y="1458113"/>
            <a:ext cx="539750" cy="153988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  <a:extLst/>
        </p:spPr>
        <p:txBody>
          <a:bodyPr lIns="0" tIns="0" rIns="0" bIns="0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1000" b="1" dirty="0">
                <a:solidFill>
                  <a:schemeClr val="bg2"/>
                </a:solidFill>
                <a:latin typeface="Bradley Hand ITC" pitchFamily="66" charset="0"/>
              </a:rPr>
              <a:t>NG tube</a:t>
            </a: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2811853" y="1400345"/>
            <a:ext cx="630237" cy="20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900" b="1" dirty="0">
                <a:solidFill>
                  <a:schemeClr val="bg2"/>
                </a:solidFill>
                <a:latin typeface="Bradley Hand ITC" pitchFamily="66" charset="0"/>
              </a:rPr>
              <a:t>20G</a:t>
            </a:r>
          </a:p>
          <a:p>
            <a:pPr eaLnBrk="1" hangingPunct="1"/>
            <a:r>
              <a:rPr lang="en-GB" sz="900" b="1" dirty="0">
                <a:solidFill>
                  <a:schemeClr val="bg2"/>
                </a:solidFill>
                <a:latin typeface="Bradley Hand ITC" pitchFamily="66" charset="0"/>
              </a:rPr>
              <a:t>Left hand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4" grpId="1" uiExpand="1" build="p"/>
      <p:bldP spid="6" grpId="0"/>
      <p:bldP spid="7" grpId="0" animBg="1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18AEDB4C-A3BF-4960-B583-AA7554A5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09" y="1037373"/>
            <a:ext cx="4959438" cy="454965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FF0000"/>
                </a:solidFill>
              </a:rPr>
              <a:t>6.</a:t>
            </a:r>
            <a:r>
              <a:rPr lang="en-GB"/>
              <a:t> Record Intake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E3B77A99-78AC-4D10-9933-A639DC56332D}" type="slidenum">
              <a:rPr lang="en-GB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34</a:t>
            </a:fld>
            <a:endParaRPr lang="en-GB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5062538" y="1368425"/>
            <a:ext cx="3803650" cy="3962400"/>
          </a:xfrm>
        </p:spPr>
        <p:txBody>
          <a:bodyPr/>
          <a:lstStyle/>
          <a:p>
            <a:pPr>
              <a:defRPr/>
            </a:pPr>
            <a:r>
              <a:rPr lang="en-GB" dirty="0"/>
              <a:t>Record</a:t>
            </a:r>
          </a:p>
          <a:p>
            <a:pPr lvl="1">
              <a:defRPr/>
            </a:pPr>
            <a:r>
              <a:rPr lang="en-GB" dirty="0"/>
              <a:t>Site</a:t>
            </a:r>
          </a:p>
          <a:p>
            <a:pPr lvl="1">
              <a:defRPr/>
            </a:pPr>
            <a:r>
              <a:rPr lang="en-GB" dirty="0"/>
              <a:t>Type of fluid</a:t>
            </a:r>
          </a:p>
          <a:p>
            <a:pPr lvl="1">
              <a:defRPr/>
            </a:pPr>
            <a:r>
              <a:rPr lang="en-GB" dirty="0"/>
              <a:t>Amount received</a:t>
            </a:r>
          </a:p>
          <a:p>
            <a:pPr lvl="1">
              <a:defRPr/>
            </a:pPr>
            <a:r>
              <a:rPr lang="en-GB" dirty="0"/>
              <a:t>Total volume</a:t>
            </a:r>
          </a:p>
          <a:p>
            <a:pPr>
              <a:defRPr/>
            </a:pPr>
            <a:r>
              <a:rPr lang="en-GB" dirty="0"/>
              <a:t>for </a:t>
            </a:r>
            <a:r>
              <a:rPr lang="en-GB" u="sng" dirty="0"/>
              <a:t>each</a:t>
            </a:r>
            <a:r>
              <a:rPr lang="en-GB" dirty="0"/>
              <a:t> type of fluid</a:t>
            </a:r>
          </a:p>
          <a:p>
            <a:pPr>
              <a:defRPr/>
            </a:pPr>
            <a:r>
              <a:rPr lang="en-GB" u="sng" dirty="0"/>
              <a:t>every</a:t>
            </a:r>
            <a:r>
              <a:rPr lang="en-GB" dirty="0"/>
              <a:t> hour </a:t>
            </a:r>
          </a:p>
          <a:p>
            <a:pPr lvl="1" indent="-742950">
              <a:buFont typeface="Wingdings" pitchFamily="2" charset="2"/>
              <a:buNone/>
              <a:defRPr/>
            </a:pPr>
            <a:endParaRPr lang="en-GB" dirty="0"/>
          </a:p>
        </p:txBody>
      </p:sp>
      <p:sp>
        <p:nvSpPr>
          <p:cNvPr id="22534" name="TextBox 14"/>
          <p:cNvSpPr txBox="1">
            <a:spLocks noChangeArrowheads="1"/>
          </p:cNvSpPr>
          <p:nvPr/>
        </p:nvSpPr>
        <p:spPr bwMode="auto">
          <a:xfrm>
            <a:off x="2182025" y="1401693"/>
            <a:ext cx="630237" cy="20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900" b="1" dirty="0">
                <a:solidFill>
                  <a:schemeClr val="bg2"/>
                </a:solidFill>
                <a:latin typeface="Bradley Hand ITC" pitchFamily="66" charset="0"/>
              </a:rPr>
              <a:t>20G</a:t>
            </a:r>
          </a:p>
          <a:p>
            <a:pPr eaLnBrk="1" hangingPunct="1"/>
            <a:r>
              <a:rPr lang="en-GB" sz="900" b="1" dirty="0">
                <a:solidFill>
                  <a:schemeClr val="bg2"/>
                </a:solidFill>
                <a:latin typeface="Bradley Hand ITC" pitchFamily="66" charset="0"/>
              </a:rPr>
              <a:t>Right hand</a:t>
            </a:r>
          </a:p>
        </p:txBody>
      </p:sp>
      <p:sp>
        <p:nvSpPr>
          <p:cNvPr id="22536" name="TextBox 33"/>
          <p:cNvSpPr txBox="1">
            <a:spLocks noChangeArrowheads="1"/>
          </p:cNvSpPr>
          <p:nvPr/>
        </p:nvSpPr>
        <p:spPr bwMode="auto">
          <a:xfrm>
            <a:off x="1556859" y="1458113"/>
            <a:ext cx="539750" cy="153988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  <a:extLst/>
        </p:spPr>
        <p:txBody>
          <a:bodyPr lIns="0" tIns="0" rIns="0" bIns="0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1000" b="1" dirty="0">
                <a:solidFill>
                  <a:schemeClr val="bg2"/>
                </a:solidFill>
                <a:latin typeface="Bradley Hand ITC" pitchFamily="66" charset="0"/>
              </a:rPr>
              <a:t>NG tube</a:t>
            </a:r>
          </a:p>
        </p:txBody>
      </p:sp>
      <p:sp>
        <p:nvSpPr>
          <p:cNvPr id="131" name="TextBox 130"/>
          <p:cNvSpPr txBox="1">
            <a:spLocks noChangeArrowheads="1"/>
          </p:cNvSpPr>
          <p:nvPr/>
        </p:nvSpPr>
        <p:spPr bwMode="auto">
          <a:xfrm>
            <a:off x="1612421" y="2085570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32" name="TextBox 131"/>
          <p:cNvSpPr txBox="1">
            <a:spLocks noChangeArrowheads="1"/>
          </p:cNvSpPr>
          <p:nvPr/>
        </p:nvSpPr>
        <p:spPr bwMode="auto">
          <a:xfrm>
            <a:off x="1833859" y="1955277"/>
            <a:ext cx="3127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Ensure</a:t>
            </a:r>
          </a:p>
        </p:txBody>
      </p:sp>
      <p:sp>
        <p:nvSpPr>
          <p:cNvPr id="133" name="TextBox 132"/>
          <p:cNvSpPr txBox="1">
            <a:spLocks noChangeArrowheads="1"/>
          </p:cNvSpPr>
          <p:nvPr/>
        </p:nvSpPr>
        <p:spPr bwMode="auto">
          <a:xfrm>
            <a:off x="1606071" y="2245907"/>
            <a:ext cx="246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34" name="TextBox 133"/>
          <p:cNvSpPr txBox="1">
            <a:spLocks noChangeArrowheads="1"/>
          </p:cNvSpPr>
          <p:nvPr/>
        </p:nvSpPr>
        <p:spPr bwMode="auto">
          <a:xfrm>
            <a:off x="1618771" y="2398307"/>
            <a:ext cx="246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35" name="TextBox 134"/>
          <p:cNvSpPr txBox="1">
            <a:spLocks noChangeArrowheads="1"/>
          </p:cNvSpPr>
          <p:nvPr/>
        </p:nvSpPr>
        <p:spPr bwMode="auto">
          <a:xfrm>
            <a:off x="1610834" y="2560232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36" name="TextBox 135"/>
          <p:cNvSpPr txBox="1">
            <a:spLocks noChangeArrowheads="1"/>
          </p:cNvSpPr>
          <p:nvPr/>
        </p:nvSpPr>
        <p:spPr bwMode="auto">
          <a:xfrm>
            <a:off x="1609246" y="2712632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37" name="TextBox 136"/>
          <p:cNvSpPr txBox="1">
            <a:spLocks noChangeArrowheads="1"/>
          </p:cNvSpPr>
          <p:nvPr/>
        </p:nvSpPr>
        <p:spPr bwMode="auto">
          <a:xfrm>
            <a:off x="1610834" y="3158411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38" name="TextBox 137"/>
          <p:cNvSpPr txBox="1">
            <a:spLocks noChangeArrowheads="1"/>
          </p:cNvSpPr>
          <p:nvPr/>
        </p:nvSpPr>
        <p:spPr bwMode="auto">
          <a:xfrm>
            <a:off x="1596546" y="3036482"/>
            <a:ext cx="246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39" name="TextBox 138"/>
          <p:cNvSpPr txBox="1">
            <a:spLocks noChangeArrowheads="1"/>
          </p:cNvSpPr>
          <p:nvPr/>
        </p:nvSpPr>
        <p:spPr bwMode="auto">
          <a:xfrm>
            <a:off x="1617184" y="3329861"/>
            <a:ext cx="244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40" name="TextBox 139"/>
          <p:cNvSpPr txBox="1">
            <a:spLocks noChangeArrowheads="1"/>
          </p:cNvSpPr>
          <p:nvPr/>
        </p:nvSpPr>
        <p:spPr bwMode="auto">
          <a:xfrm>
            <a:off x="1604484" y="2872970"/>
            <a:ext cx="244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41" name="TextBox 140"/>
          <p:cNvSpPr txBox="1">
            <a:spLocks noChangeArrowheads="1"/>
          </p:cNvSpPr>
          <p:nvPr/>
        </p:nvSpPr>
        <p:spPr bwMode="auto">
          <a:xfrm>
            <a:off x="1596546" y="3480519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42" name="TextBox 141"/>
          <p:cNvSpPr txBox="1">
            <a:spLocks noChangeArrowheads="1"/>
          </p:cNvSpPr>
          <p:nvPr/>
        </p:nvSpPr>
        <p:spPr bwMode="auto">
          <a:xfrm>
            <a:off x="1610834" y="3647206"/>
            <a:ext cx="2460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43" name="TextBox 142"/>
          <p:cNvSpPr txBox="1">
            <a:spLocks noChangeArrowheads="1"/>
          </p:cNvSpPr>
          <p:nvPr/>
        </p:nvSpPr>
        <p:spPr bwMode="auto">
          <a:xfrm>
            <a:off x="2249009" y="2403070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144" name="TextBox 143"/>
          <p:cNvSpPr txBox="1">
            <a:spLocks noChangeArrowheads="1"/>
          </p:cNvSpPr>
          <p:nvPr/>
        </p:nvSpPr>
        <p:spPr bwMode="auto">
          <a:xfrm>
            <a:off x="2247421" y="2580870"/>
            <a:ext cx="244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145" name="TextBox 144"/>
          <p:cNvSpPr txBox="1">
            <a:spLocks noChangeArrowheads="1"/>
          </p:cNvSpPr>
          <p:nvPr/>
        </p:nvSpPr>
        <p:spPr bwMode="auto">
          <a:xfrm>
            <a:off x="2255359" y="2741207"/>
            <a:ext cx="2460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146" name="TextBox 145"/>
          <p:cNvSpPr txBox="1">
            <a:spLocks noChangeArrowheads="1"/>
          </p:cNvSpPr>
          <p:nvPr/>
        </p:nvSpPr>
        <p:spPr bwMode="auto">
          <a:xfrm>
            <a:off x="2233134" y="2884082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147" name="TextBox 146"/>
          <p:cNvSpPr txBox="1">
            <a:spLocks noChangeArrowheads="1"/>
          </p:cNvSpPr>
          <p:nvPr/>
        </p:nvSpPr>
        <p:spPr bwMode="auto">
          <a:xfrm>
            <a:off x="2241071" y="3041245"/>
            <a:ext cx="246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148" name="TextBox 147"/>
          <p:cNvSpPr txBox="1">
            <a:spLocks noChangeArrowheads="1"/>
          </p:cNvSpPr>
          <p:nvPr/>
        </p:nvSpPr>
        <p:spPr bwMode="auto">
          <a:xfrm>
            <a:off x="2188684" y="3182415"/>
            <a:ext cx="5842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Hartmann’s</a:t>
            </a:r>
          </a:p>
        </p:txBody>
      </p:sp>
      <p:sp>
        <p:nvSpPr>
          <p:cNvPr id="28" name="TextBox 35"/>
          <p:cNvSpPr txBox="1">
            <a:spLocks noChangeArrowheads="1"/>
          </p:cNvSpPr>
          <p:nvPr/>
        </p:nvSpPr>
        <p:spPr bwMode="auto">
          <a:xfrm>
            <a:off x="2237896" y="3483694"/>
            <a:ext cx="2460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9" name="TextBox 36"/>
          <p:cNvSpPr txBox="1">
            <a:spLocks noChangeArrowheads="1"/>
          </p:cNvSpPr>
          <p:nvPr/>
        </p:nvSpPr>
        <p:spPr bwMode="auto">
          <a:xfrm>
            <a:off x="2239484" y="3361920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30" name="TextBox 37"/>
          <p:cNvSpPr txBox="1">
            <a:spLocks noChangeArrowheads="1"/>
          </p:cNvSpPr>
          <p:nvPr/>
        </p:nvSpPr>
        <p:spPr bwMode="auto">
          <a:xfrm>
            <a:off x="2239484" y="3629280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31" name="TextBox 38"/>
          <p:cNvSpPr txBox="1">
            <a:spLocks noChangeArrowheads="1"/>
          </p:cNvSpPr>
          <p:nvPr/>
        </p:nvSpPr>
        <p:spPr bwMode="auto">
          <a:xfrm>
            <a:off x="2245834" y="3781680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32" name="TextBox 39"/>
          <p:cNvSpPr txBox="1">
            <a:spLocks noChangeArrowheads="1"/>
          </p:cNvSpPr>
          <p:nvPr/>
        </p:nvSpPr>
        <p:spPr bwMode="auto">
          <a:xfrm>
            <a:off x="2237896" y="3943605"/>
            <a:ext cx="246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33" name="TextBox 40"/>
          <p:cNvSpPr txBox="1">
            <a:spLocks noChangeArrowheads="1"/>
          </p:cNvSpPr>
          <p:nvPr/>
        </p:nvSpPr>
        <p:spPr bwMode="auto">
          <a:xfrm>
            <a:off x="2226784" y="4091243"/>
            <a:ext cx="244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34" name="TextBox 41"/>
          <p:cNvSpPr txBox="1">
            <a:spLocks noChangeArrowheads="1"/>
          </p:cNvSpPr>
          <p:nvPr/>
        </p:nvSpPr>
        <p:spPr bwMode="auto">
          <a:xfrm>
            <a:off x="2236309" y="4228892"/>
            <a:ext cx="24606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35" name="TextBox 42"/>
          <p:cNvSpPr txBox="1">
            <a:spLocks noChangeArrowheads="1"/>
          </p:cNvSpPr>
          <p:nvPr/>
        </p:nvSpPr>
        <p:spPr bwMode="auto">
          <a:xfrm>
            <a:off x="2242659" y="4373354"/>
            <a:ext cx="2460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36" name="TextBox 43"/>
          <p:cNvSpPr txBox="1">
            <a:spLocks noChangeArrowheads="1"/>
          </p:cNvSpPr>
          <p:nvPr/>
        </p:nvSpPr>
        <p:spPr bwMode="auto">
          <a:xfrm>
            <a:off x="2234721" y="4535279"/>
            <a:ext cx="246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37" name="TextBox 44"/>
          <p:cNvSpPr txBox="1">
            <a:spLocks noChangeArrowheads="1"/>
          </p:cNvSpPr>
          <p:nvPr/>
        </p:nvSpPr>
        <p:spPr bwMode="auto">
          <a:xfrm>
            <a:off x="2236309" y="4682917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38" name="TextBox 45"/>
          <p:cNvSpPr txBox="1">
            <a:spLocks noChangeArrowheads="1"/>
          </p:cNvSpPr>
          <p:nvPr/>
        </p:nvSpPr>
        <p:spPr bwMode="auto">
          <a:xfrm>
            <a:off x="2225196" y="4820566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39" name="TextBox 46"/>
          <p:cNvSpPr txBox="1">
            <a:spLocks noChangeArrowheads="1"/>
          </p:cNvSpPr>
          <p:nvPr/>
        </p:nvSpPr>
        <p:spPr bwMode="auto">
          <a:xfrm>
            <a:off x="2226784" y="4987253"/>
            <a:ext cx="2444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40" name="TextBox 47"/>
          <p:cNvSpPr txBox="1">
            <a:spLocks noChangeArrowheads="1"/>
          </p:cNvSpPr>
          <p:nvPr/>
        </p:nvSpPr>
        <p:spPr bwMode="auto">
          <a:xfrm>
            <a:off x="2228371" y="5139653"/>
            <a:ext cx="2444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41" name="TextBox 48"/>
          <p:cNvSpPr txBox="1">
            <a:spLocks noChangeArrowheads="1"/>
          </p:cNvSpPr>
          <p:nvPr/>
        </p:nvSpPr>
        <p:spPr bwMode="auto">
          <a:xfrm>
            <a:off x="2237896" y="5287291"/>
            <a:ext cx="2460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42" name="TextBox 17"/>
          <p:cNvSpPr txBox="1">
            <a:spLocks noChangeArrowheads="1"/>
          </p:cNvSpPr>
          <p:nvPr/>
        </p:nvSpPr>
        <p:spPr bwMode="auto">
          <a:xfrm>
            <a:off x="2941159" y="3498406"/>
            <a:ext cx="5461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600" b="1" dirty="0">
                <a:solidFill>
                  <a:schemeClr val="bg2"/>
                </a:solidFill>
                <a:latin typeface="Bradley Hand ITC" pitchFamily="66" charset="0"/>
              </a:rPr>
              <a:t>0.45% Sod </a:t>
            </a:r>
            <a:r>
              <a:rPr lang="en-GB" sz="600" b="1" dirty="0" err="1">
                <a:solidFill>
                  <a:schemeClr val="bg2"/>
                </a:solidFill>
                <a:latin typeface="Bradley Hand ITC" pitchFamily="66" charset="0"/>
              </a:rPr>
              <a:t>Chl</a:t>
            </a:r>
            <a:r>
              <a:rPr lang="en-GB" sz="600" b="1" dirty="0">
                <a:solidFill>
                  <a:schemeClr val="bg2"/>
                </a:solidFill>
                <a:latin typeface="Bradley Hand ITC" pitchFamily="66" charset="0"/>
              </a:rPr>
              <a:t> + 2.5% Glucose</a:t>
            </a:r>
          </a:p>
        </p:txBody>
      </p:sp>
      <p:sp>
        <p:nvSpPr>
          <p:cNvPr id="43" name="TextBox 18"/>
          <p:cNvSpPr txBox="1">
            <a:spLocks noChangeArrowheads="1"/>
          </p:cNvSpPr>
          <p:nvPr/>
        </p:nvSpPr>
        <p:spPr bwMode="auto">
          <a:xfrm>
            <a:off x="2884009" y="3623394"/>
            <a:ext cx="24606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44" name="TextBox 49"/>
          <p:cNvSpPr txBox="1">
            <a:spLocks noChangeArrowheads="1"/>
          </p:cNvSpPr>
          <p:nvPr/>
        </p:nvSpPr>
        <p:spPr bwMode="auto">
          <a:xfrm>
            <a:off x="2866546" y="3785319"/>
            <a:ext cx="2460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45" name="TextBox 50"/>
          <p:cNvSpPr txBox="1">
            <a:spLocks noChangeArrowheads="1"/>
          </p:cNvSpPr>
          <p:nvPr/>
        </p:nvSpPr>
        <p:spPr bwMode="auto">
          <a:xfrm>
            <a:off x="2872896" y="3932956"/>
            <a:ext cx="2444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46" name="TextBox 51"/>
          <p:cNvSpPr txBox="1">
            <a:spLocks noChangeArrowheads="1"/>
          </p:cNvSpPr>
          <p:nvPr/>
        </p:nvSpPr>
        <p:spPr bwMode="auto">
          <a:xfrm>
            <a:off x="2877659" y="4093294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47" name="TextBox 52"/>
          <p:cNvSpPr txBox="1">
            <a:spLocks noChangeArrowheads="1"/>
          </p:cNvSpPr>
          <p:nvPr/>
        </p:nvSpPr>
        <p:spPr bwMode="auto">
          <a:xfrm>
            <a:off x="2884009" y="4252044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22575" name="TextBox 34"/>
          <p:cNvSpPr txBox="1">
            <a:spLocks noChangeArrowheads="1"/>
          </p:cNvSpPr>
          <p:nvPr/>
        </p:nvSpPr>
        <p:spPr bwMode="auto">
          <a:xfrm>
            <a:off x="2188684" y="2157007"/>
            <a:ext cx="6461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0.9% Sodium Chloride</a:t>
            </a:r>
          </a:p>
        </p:txBody>
      </p:sp>
      <p:sp>
        <p:nvSpPr>
          <p:cNvPr id="49" name="TextBox 14"/>
          <p:cNvSpPr txBox="1">
            <a:spLocks noChangeArrowheads="1"/>
          </p:cNvSpPr>
          <p:nvPr/>
        </p:nvSpPr>
        <p:spPr bwMode="auto">
          <a:xfrm>
            <a:off x="2811853" y="1400345"/>
            <a:ext cx="630237" cy="20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900" b="1" dirty="0">
                <a:solidFill>
                  <a:schemeClr val="bg2"/>
                </a:solidFill>
                <a:latin typeface="Bradley Hand ITC" pitchFamily="66" charset="0"/>
              </a:rPr>
              <a:t>20G</a:t>
            </a:r>
          </a:p>
          <a:p>
            <a:pPr eaLnBrk="1" hangingPunct="1"/>
            <a:r>
              <a:rPr lang="en-GB" sz="900" b="1" dirty="0">
                <a:solidFill>
                  <a:schemeClr val="bg2"/>
                </a:solidFill>
                <a:latin typeface="Bradley Hand ITC" pitchFamily="66" charset="0"/>
              </a:rPr>
              <a:t>Left hand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6" grpId="0" animBg="1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22575" grpId="0"/>
      <p:bldP spid="4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2C64DE46-4C5F-4B09-B2FF-FF095A534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09" y="1037373"/>
            <a:ext cx="4959438" cy="454965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FF0000"/>
                </a:solidFill>
              </a:rPr>
              <a:t>6.</a:t>
            </a:r>
            <a:r>
              <a:rPr lang="en-GB"/>
              <a:t> Record Intake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E3B77A99-78AC-4D10-9933-A639DC56332D}" type="slidenum">
              <a:rPr lang="en-GB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35</a:t>
            </a:fld>
            <a:endParaRPr lang="en-GB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5062538" y="1368425"/>
            <a:ext cx="3803650" cy="3962400"/>
          </a:xfrm>
        </p:spPr>
        <p:txBody>
          <a:bodyPr/>
          <a:lstStyle/>
          <a:p>
            <a:pPr>
              <a:defRPr/>
            </a:pPr>
            <a:r>
              <a:rPr lang="en-GB" dirty="0"/>
              <a:t>Record</a:t>
            </a:r>
          </a:p>
          <a:p>
            <a:pPr lvl="1">
              <a:defRPr/>
            </a:pPr>
            <a:r>
              <a:rPr lang="en-GB" dirty="0"/>
              <a:t>Site</a:t>
            </a:r>
          </a:p>
          <a:p>
            <a:pPr lvl="1">
              <a:defRPr/>
            </a:pPr>
            <a:r>
              <a:rPr lang="en-GB" dirty="0"/>
              <a:t>Type of fluid</a:t>
            </a:r>
          </a:p>
          <a:p>
            <a:pPr lvl="1">
              <a:defRPr/>
            </a:pPr>
            <a:r>
              <a:rPr lang="en-GB" dirty="0"/>
              <a:t>Amount received</a:t>
            </a:r>
          </a:p>
          <a:p>
            <a:pPr lvl="1">
              <a:defRPr/>
            </a:pPr>
            <a:r>
              <a:rPr lang="en-GB" dirty="0"/>
              <a:t>Total volume</a:t>
            </a:r>
          </a:p>
          <a:p>
            <a:pPr>
              <a:defRPr/>
            </a:pPr>
            <a:r>
              <a:rPr lang="en-GB" dirty="0"/>
              <a:t>for </a:t>
            </a:r>
            <a:r>
              <a:rPr lang="en-GB" u="sng" dirty="0"/>
              <a:t>each</a:t>
            </a:r>
            <a:r>
              <a:rPr lang="en-GB" dirty="0"/>
              <a:t> type of fluid</a:t>
            </a:r>
          </a:p>
          <a:p>
            <a:pPr>
              <a:defRPr/>
            </a:pPr>
            <a:r>
              <a:rPr lang="en-GB" u="sng" dirty="0"/>
              <a:t>every</a:t>
            </a:r>
            <a:r>
              <a:rPr lang="en-GB" dirty="0"/>
              <a:t> hour </a:t>
            </a:r>
          </a:p>
          <a:p>
            <a:pPr lvl="1" indent="-742950">
              <a:buFont typeface="Wingdings" pitchFamily="2" charset="2"/>
              <a:buNone/>
              <a:defRPr/>
            </a:pPr>
            <a:endParaRPr lang="en-GB" dirty="0"/>
          </a:p>
        </p:txBody>
      </p:sp>
      <p:sp>
        <p:nvSpPr>
          <p:cNvPr id="22534" name="TextBox 14"/>
          <p:cNvSpPr txBox="1">
            <a:spLocks noChangeArrowheads="1"/>
          </p:cNvSpPr>
          <p:nvPr/>
        </p:nvSpPr>
        <p:spPr bwMode="auto">
          <a:xfrm>
            <a:off x="2182025" y="1401693"/>
            <a:ext cx="630237" cy="20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900" b="1" dirty="0">
                <a:solidFill>
                  <a:schemeClr val="bg2"/>
                </a:solidFill>
                <a:latin typeface="Bradley Hand ITC" pitchFamily="66" charset="0"/>
              </a:rPr>
              <a:t>20G</a:t>
            </a:r>
          </a:p>
          <a:p>
            <a:pPr eaLnBrk="1" hangingPunct="1"/>
            <a:r>
              <a:rPr lang="en-GB" sz="900" b="1" dirty="0">
                <a:solidFill>
                  <a:schemeClr val="bg2"/>
                </a:solidFill>
                <a:latin typeface="Bradley Hand ITC" pitchFamily="66" charset="0"/>
              </a:rPr>
              <a:t>Right hand</a:t>
            </a:r>
          </a:p>
        </p:txBody>
      </p:sp>
      <p:sp>
        <p:nvSpPr>
          <p:cNvPr id="22536" name="TextBox 33"/>
          <p:cNvSpPr txBox="1">
            <a:spLocks noChangeArrowheads="1"/>
          </p:cNvSpPr>
          <p:nvPr/>
        </p:nvSpPr>
        <p:spPr bwMode="auto">
          <a:xfrm>
            <a:off x="1556859" y="1458113"/>
            <a:ext cx="539750" cy="153988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  <a:extLst/>
        </p:spPr>
        <p:txBody>
          <a:bodyPr lIns="0" tIns="0" rIns="0" bIns="0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1000" b="1" dirty="0">
                <a:solidFill>
                  <a:schemeClr val="bg2"/>
                </a:solidFill>
                <a:latin typeface="Bradley Hand ITC" pitchFamily="66" charset="0"/>
              </a:rPr>
              <a:t>NG tube</a:t>
            </a:r>
          </a:p>
        </p:txBody>
      </p:sp>
      <p:sp>
        <p:nvSpPr>
          <p:cNvPr id="131" name="TextBox 130"/>
          <p:cNvSpPr txBox="1">
            <a:spLocks noChangeArrowheads="1"/>
          </p:cNvSpPr>
          <p:nvPr/>
        </p:nvSpPr>
        <p:spPr bwMode="auto">
          <a:xfrm>
            <a:off x="1612421" y="2085570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32" name="TextBox 131"/>
          <p:cNvSpPr txBox="1">
            <a:spLocks noChangeArrowheads="1"/>
          </p:cNvSpPr>
          <p:nvPr/>
        </p:nvSpPr>
        <p:spPr bwMode="auto">
          <a:xfrm>
            <a:off x="1833859" y="1955277"/>
            <a:ext cx="3127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Ensure</a:t>
            </a:r>
          </a:p>
        </p:txBody>
      </p:sp>
      <p:sp>
        <p:nvSpPr>
          <p:cNvPr id="133" name="TextBox 132"/>
          <p:cNvSpPr txBox="1">
            <a:spLocks noChangeArrowheads="1"/>
          </p:cNvSpPr>
          <p:nvPr/>
        </p:nvSpPr>
        <p:spPr bwMode="auto">
          <a:xfrm>
            <a:off x="1606071" y="2245907"/>
            <a:ext cx="246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34" name="TextBox 133"/>
          <p:cNvSpPr txBox="1">
            <a:spLocks noChangeArrowheads="1"/>
          </p:cNvSpPr>
          <p:nvPr/>
        </p:nvSpPr>
        <p:spPr bwMode="auto">
          <a:xfrm>
            <a:off x="1618771" y="2398307"/>
            <a:ext cx="246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35" name="TextBox 134"/>
          <p:cNvSpPr txBox="1">
            <a:spLocks noChangeArrowheads="1"/>
          </p:cNvSpPr>
          <p:nvPr/>
        </p:nvSpPr>
        <p:spPr bwMode="auto">
          <a:xfrm>
            <a:off x="1610834" y="2560232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36" name="TextBox 135"/>
          <p:cNvSpPr txBox="1">
            <a:spLocks noChangeArrowheads="1"/>
          </p:cNvSpPr>
          <p:nvPr/>
        </p:nvSpPr>
        <p:spPr bwMode="auto">
          <a:xfrm>
            <a:off x="1609246" y="2712632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37" name="TextBox 136"/>
          <p:cNvSpPr txBox="1">
            <a:spLocks noChangeArrowheads="1"/>
          </p:cNvSpPr>
          <p:nvPr/>
        </p:nvSpPr>
        <p:spPr bwMode="auto">
          <a:xfrm>
            <a:off x="1610834" y="3158411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38" name="TextBox 137"/>
          <p:cNvSpPr txBox="1">
            <a:spLocks noChangeArrowheads="1"/>
          </p:cNvSpPr>
          <p:nvPr/>
        </p:nvSpPr>
        <p:spPr bwMode="auto">
          <a:xfrm>
            <a:off x="1596546" y="3036482"/>
            <a:ext cx="246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39" name="TextBox 138"/>
          <p:cNvSpPr txBox="1">
            <a:spLocks noChangeArrowheads="1"/>
          </p:cNvSpPr>
          <p:nvPr/>
        </p:nvSpPr>
        <p:spPr bwMode="auto">
          <a:xfrm>
            <a:off x="1617184" y="3329861"/>
            <a:ext cx="244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40" name="TextBox 139"/>
          <p:cNvSpPr txBox="1">
            <a:spLocks noChangeArrowheads="1"/>
          </p:cNvSpPr>
          <p:nvPr/>
        </p:nvSpPr>
        <p:spPr bwMode="auto">
          <a:xfrm>
            <a:off x="1604484" y="2872970"/>
            <a:ext cx="244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41" name="TextBox 140"/>
          <p:cNvSpPr txBox="1">
            <a:spLocks noChangeArrowheads="1"/>
          </p:cNvSpPr>
          <p:nvPr/>
        </p:nvSpPr>
        <p:spPr bwMode="auto">
          <a:xfrm>
            <a:off x="1596546" y="3480519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42" name="TextBox 141"/>
          <p:cNvSpPr txBox="1">
            <a:spLocks noChangeArrowheads="1"/>
          </p:cNvSpPr>
          <p:nvPr/>
        </p:nvSpPr>
        <p:spPr bwMode="auto">
          <a:xfrm>
            <a:off x="1610834" y="3647206"/>
            <a:ext cx="2460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43" name="TextBox 142"/>
          <p:cNvSpPr txBox="1">
            <a:spLocks noChangeArrowheads="1"/>
          </p:cNvSpPr>
          <p:nvPr/>
        </p:nvSpPr>
        <p:spPr bwMode="auto">
          <a:xfrm>
            <a:off x="2249009" y="2403070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144" name="TextBox 143"/>
          <p:cNvSpPr txBox="1">
            <a:spLocks noChangeArrowheads="1"/>
          </p:cNvSpPr>
          <p:nvPr/>
        </p:nvSpPr>
        <p:spPr bwMode="auto">
          <a:xfrm>
            <a:off x="2247421" y="2580870"/>
            <a:ext cx="244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145" name="TextBox 144"/>
          <p:cNvSpPr txBox="1">
            <a:spLocks noChangeArrowheads="1"/>
          </p:cNvSpPr>
          <p:nvPr/>
        </p:nvSpPr>
        <p:spPr bwMode="auto">
          <a:xfrm>
            <a:off x="2255359" y="2741207"/>
            <a:ext cx="2460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146" name="TextBox 145"/>
          <p:cNvSpPr txBox="1">
            <a:spLocks noChangeArrowheads="1"/>
          </p:cNvSpPr>
          <p:nvPr/>
        </p:nvSpPr>
        <p:spPr bwMode="auto">
          <a:xfrm>
            <a:off x="2233134" y="2884082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147" name="TextBox 146"/>
          <p:cNvSpPr txBox="1">
            <a:spLocks noChangeArrowheads="1"/>
          </p:cNvSpPr>
          <p:nvPr/>
        </p:nvSpPr>
        <p:spPr bwMode="auto">
          <a:xfrm>
            <a:off x="2241071" y="3041245"/>
            <a:ext cx="246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28" name="TextBox 35"/>
          <p:cNvSpPr txBox="1">
            <a:spLocks noChangeArrowheads="1"/>
          </p:cNvSpPr>
          <p:nvPr/>
        </p:nvSpPr>
        <p:spPr bwMode="auto">
          <a:xfrm>
            <a:off x="2237896" y="3483694"/>
            <a:ext cx="2460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9" name="TextBox 36"/>
          <p:cNvSpPr txBox="1">
            <a:spLocks noChangeArrowheads="1"/>
          </p:cNvSpPr>
          <p:nvPr/>
        </p:nvSpPr>
        <p:spPr bwMode="auto">
          <a:xfrm>
            <a:off x="2239484" y="3361920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30" name="TextBox 37"/>
          <p:cNvSpPr txBox="1">
            <a:spLocks noChangeArrowheads="1"/>
          </p:cNvSpPr>
          <p:nvPr/>
        </p:nvSpPr>
        <p:spPr bwMode="auto">
          <a:xfrm>
            <a:off x="2239484" y="3629280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31" name="TextBox 38"/>
          <p:cNvSpPr txBox="1">
            <a:spLocks noChangeArrowheads="1"/>
          </p:cNvSpPr>
          <p:nvPr/>
        </p:nvSpPr>
        <p:spPr bwMode="auto">
          <a:xfrm>
            <a:off x="2245834" y="3781680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32" name="TextBox 39"/>
          <p:cNvSpPr txBox="1">
            <a:spLocks noChangeArrowheads="1"/>
          </p:cNvSpPr>
          <p:nvPr/>
        </p:nvSpPr>
        <p:spPr bwMode="auto">
          <a:xfrm>
            <a:off x="2237896" y="3943605"/>
            <a:ext cx="246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33" name="TextBox 40"/>
          <p:cNvSpPr txBox="1">
            <a:spLocks noChangeArrowheads="1"/>
          </p:cNvSpPr>
          <p:nvPr/>
        </p:nvSpPr>
        <p:spPr bwMode="auto">
          <a:xfrm>
            <a:off x="2226784" y="4091243"/>
            <a:ext cx="244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34" name="TextBox 41"/>
          <p:cNvSpPr txBox="1">
            <a:spLocks noChangeArrowheads="1"/>
          </p:cNvSpPr>
          <p:nvPr/>
        </p:nvSpPr>
        <p:spPr bwMode="auto">
          <a:xfrm>
            <a:off x="2236309" y="4228892"/>
            <a:ext cx="24606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35" name="TextBox 42"/>
          <p:cNvSpPr txBox="1">
            <a:spLocks noChangeArrowheads="1"/>
          </p:cNvSpPr>
          <p:nvPr/>
        </p:nvSpPr>
        <p:spPr bwMode="auto">
          <a:xfrm>
            <a:off x="2242659" y="4373354"/>
            <a:ext cx="2460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36" name="TextBox 43"/>
          <p:cNvSpPr txBox="1">
            <a:spLocks noChangeArrowheads="1"/>
          </p:cNvSpPr>
          <p:nvPr/>
        </p:nvSpPr>
        <p:spPr bwMode="auto">
          <a:xfrm>
            <a:off x="2234721" y="4535279"/>
            <a:ext cx="246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37" name="TextBox 44"/>
          <p:cNvSpPr txBox="1">
            <a:spLocks noChangeArrowheads="1"/>
          </p:cNvSpPr>
          <p:nvPr/>
        </p:nvSpPr>
        <p:spPr bwMode="auto">
          <a:xfrm>
            <a:off x="2236309" y="4682917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38" name="TextBox 45"/>
          <p:cNvSpPr txBox="1">
            <a:spLocks noChangeArrowheads="1"/>
          </p:cNvSpPr>
          <p:nvPr/>
        </p:nvSpPr>
        <p:spPr bwMode="auto">
          <a:xfrm>
            <a:off x="2225196" y="4820566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39" name="TextBox 46"/>
          <p:cNvSpPr txBox="1">
            <a:spLocks noChangeArrowheads="1"/>
          </p:cNvSpPr>
          <p:nvPr/>
        </p:nvSpPr>
        <p:spPr bwMode="auto">
          <a:xfrm>
            <a:off x="2226784" y="4987253"/>
            <a:ext cx="2444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40" name="TextBox 47"/>
          <p:cNvSpPr txBox="1">
            <a:spLocks noChangeArrowheads="1"/>
          </p:cNvSpPr>
          <p:nvPr/>
        </p:nvSpPr>
        <p:spPr bwMode="auto">
          <a:xfrm>
            <a:off x="2228371" y="5139653"/>
            <a:ext cx="2444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41" name="TextBox 48"/>
          <p:cNvSpPr txBox="1">
            <a:spLocks noChangeArrowheads="1"/>
          </p:cNvSpPr>
          <p:nvPr/>
        </p:nvSpPr>
        <p:spPr bwMode="auto">
          <a:xfrm>
            <a:off x="2237896" y="5287291"/>
            <a:ext cx="2460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43" name="TextBox 18"/>
          <p:cNvSpPr txBox="1">
            <a:spLocks noChangeArrowheads="1"/>
          </p:cNvSpPr>
          <p:nvPr/>
        </p:nvSpPr>
        <p:spPr bwMode="auto">
          <a:xfrm>
            <a:off x="2884009" y="3623394"/>
            <a:ext cx="24606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44" name="TextBox 49"/>
          <p:cNvSpPr txBox="1">
            <a:spLocks noChangeArrowheads="1"/>
          </p:cNvSpPr>
          <p:nvPr/>
        </p:nvSpPr>
        <p:spPr bwMode="auto">
          <a:xfrm>
            <a:off x="2866546" y="3785319"/>
            <a:ext cx="2460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45" name="TextBox 50"/>
          <p:cNvSpPr txBox="1">
            <a:spLocks noChangeArrowheads="1"/>
          </p:cNvSpPr>
          <p:nvPr/>
        </p:nvSpPr>
        <p:spPr bwMode="auto">
          <a:xfrm>
            <a:off x="2872896" y="3932956"/>
            <a:ext cx="2444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46" name="TextBox 51"/>
          <p:cNvSpPr txBox="1">
            <a:spLocks noChangeArrowheads="1"/>
          </p:cNvSpPr>
          <p:nvPr/>
        </p:nvSpPr>
        <p:spPr bwMode="auto">
          <a:xfrm>
            <a:off x="2877659" y="4093294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47" name="TextBox 52"/>
          <p:cNvSpPr txBox="1">
            <a:spLocks noChangeArrowheads="1"/>
          </p:cNvSpPr>
          <p:nvPr/>
        </p:nvSpPr>
        <p:spPr bwMode="auto">
          <a:xfrm>
            <a:off x="2884009" y="4252044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49" name="TextBox 14"/>
          <p:cNvSpPr txBox="1">
            <a:spLocks noChangeArrowheads="1"/>
          </p:cNvSpPr>
          <p:nvPr/>
        </p:nvSpPr>
        <p:spPr bwMode="auto">
          <a:xfrm>
            <a:off x="2811853" y="1400345"/>
            <a:ext cx="630237" cy="20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900" b="1" dirty="0">
                <a:solidFill>
                  <a:schemeClr val="bg2"/>
                </a:solidFill>
                <a:latin typeface="Bradley Hand ITC" pitchFamily="66" charset="0"/>
              </a:rPr>
              <a:t>20G</a:t>
            </a:r>
          </a:p>
          <a:p>
            <a:pPr eaLnBrk="1" hangingPunct="1"/>
            <a:r>
              <a:rPr lang="en-GB" sz="900" b="1" dirty="0">
                <a:solidFill>
                  <a:schemeClr val="bg2"/>
                </a:solidFill>
                <a:latin typeface="Bradley Hand ITC" pitchFamily="66" charset="0"/>
              </a:rPr>
              <a:t>Left hand</a:t>
            </a:r>
          </a:p>
        </p:txBody>
      </p:sp>
      <p:sp>
        <p:nvSpPr>
          <p:cNvPr id="50" name="TextBox 51"/>
          <p:cNvSpPr txBox="1">
            <a:spLocks noChangeArrowheads="1"/>
          </p:cNvSpPr>
          <p:nvPr/>
        </p:nvSpPr>
        <p:spPr bwMode="auto">
          <a:xfrm>
            <a:off x="5319123" y="5108635"/>
            <a:ext cx="307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dirty="0">
                <a:solidFill>
                  <a:schemeClr val="bg2"/>
                </a:solidFill>
                <a:latin typeface="Arial" charset="0"/>
              </a:rPr>
              <a:t>* </a:t>
            </a:r>
            <a:r>
              <a:rPr lang="en-GB" sz="1800" dirty="0">
                <a:solidFill>
                  <a:schemeClr val="bg2"/>
                </a:solidFill>
                <a:latin typeface="Arial" charset="0"/>
              </a:rPr>
              <a:t>= identify with letter if wish</a:t>
            </a:r>
            <a:endParaRPr lang="en-GB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1" name="TextBox 48"/>
          <p:cNvSpPr txBox="1">
            <a:spLocks noChangeArrowheads="1"/>
          </p:cNvSpPr>
          <p:nvPr/>
        </p:nvSpPr>
        <p:spPr bwMode="auto">
          <a:xfrm>
            <a:off x="6441912" y="2260794"/>
            <a:ext cx="4154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dirty="0">
                <a:solidFill>
                  <a:schemeClr val="bg2"/>
                </a:solidFill>
              </a:rPr>
              <a:t>*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88288" y="2200439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MS UI Gothic"/>
                <a:ea typeface="MS UI Gothic"/>
                <a:cs typeface="Arial" pitchFamily="34" charset="0"/>
              </a:rPr>
              <a:t>ⓐ</a:t>
            </a:r>
            <a:endParaRPr lang="en-GB" sz="1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2039" y="3136530"/>
            <a:ext cx="3129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  <a:latin typeface="MS UI Gothic"/>
                <a:ea typeface="MS UI Gothic"/>
                <a:cs typeface="Arial" pitchFamily="34" charset="0"/>
              </a:rPr>
              <a:t>ⓑ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817994" y="3385989"/>
            <a:ext cx="3129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000" dirty="0">
                <a:solidFill>
                  <a:srgbClr val="000000"/>
                </a:solidFill>
                <a:latin typeface="MS UI Gothic"/>
                <a:ea typeface="MS UI Gothic"/>
                <a:cs typeface="Arial" pitchFamily="34" charset="0"/>
              </a:rPr>
              <a:t>ⓒ</a:t>
            </a:r>
            <a:endParaRPr lang="en-GB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6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7" grpId="0"/>
      <p:bldP spid="7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BC4A427F-4B2B-47A5-B614-8EABA25CE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09" y="1037373"/>
            <a:ext cx="4959438" cy="4549655"/>
          </a:xfrm>
          <a:prstGeom prst="rect">
            <a:avLst/>
          </a:prstGeom>
        </p:spPr>
      </p:pic>
      <p:sp>
        <p:nvSpPr>
          <p:cNvPr id="3686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A0F28BEE-EF9F-4777-8FCA-F54427168AD0}" type="slidenum">
              <a:rPr lang="en-GB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36</a:t>
            </a:fld>
            <a:endParaRPr lang="en-GB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3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</a:rPr>
              <a:t>7.</a:t>
            </a:r>
            <a:r>
              <a:rPr lang="en-GB" dirty="0"/>
              <a:t> Intake – Cumulative total </a:t>
            </a:r>
            <a:r>
              <a:rPr lang="en-GB" u="sng" dirty="0"/>
              <a:t>for each site</a:t>
            </a:r>
          </a:p>
        </p:txBody>
      </p:sp>
      <p:sp>
        <p:nvSpPr>
          <p:cNvPr id="36907" name="Content Placeholder 13"/>
          <p:cNvSpPr>
            <a:spLocks noGrp="1"/>
          </p:cNvSpPr>
          <p:nvPr>
            <p:ph sz="half" idx="1"/>
          </p:nvPr>
        </p:nvSpPr>
        <p:spPr>
          <a:xfrm>
            <a:off x="5062538" y="1368425"/>
            <a:ext cx="3811587" cy="3962400"/>
          </a:xfrm>
        </p:spPr>
        <p:txBody>
          <a:bodyPr/>
          <a:lstStyle/>
          <a:p>
            <a:r>
              <a:rPr lang="en-GB" dirty="0"/>
              <a:t>Cumulative totals for</a:t>
            </a:r>
          </a:p>
          <a:p>
            <a:pPr lvl="1"/>
            <a:r>
              <a:rPr lang="en-GB" dirty="0"/>
              <a:t>each site</a:t>
            </a:r>
          </a:p>
        </p:txBody>
      </p:sp>
      <p:sp>
        <p:nvSpPr>
          <p:cNvPr id="54" name="TextBox 14"/>
          <p:cNvSpPr txBox="1">
            <a:spLocks noChangeArrowheads="1"/>
          </p:cNvSpPr>
          <p:nvPr/>
        </p:nvSpPr>
        <p:spPr bwMode="auto">
          <a:xfrm>
            <a:off x="2182025" y="1401693"/>
            <a:ext cx="630237" cy="20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900" b="1" dirty="0">
                <a:solidFill>
                  <a:schemeClr val="bg2"/>
                </a:solidFill>
                <a:latin typeface="Bradley Hand ITC" pitchFamily="66" charset="0"/>
              </a:rPr>
              <a:t>20G</a:t>
            </a:r>
          </a:p>
          <a:p>
            <a:pPr eaLnBrk="1" hangingPunct="1"/>
            <a:r>
              <a:rPr lang="en-GB" sz="900" b="1" dirty="0">
                <a:solidFill>
                  <a:schemeClr val="bg2"/>
                </a:solidFill>
                <a:latin typeface="Bradley Hand ITC" pitchFamily="66" charset="0"/>
              </a:rPr>
              <a:t>Right hand</a:t>
            </a:r>
          </a:p>
        </p:txBody>
      </p:sp>
      <p:sp>
        <p:nvSpPr>
          <p:cNvPr id="55" name="TextBox 33"/>
          <p:cNvSpPr txBox="1">
            <a:spLocks noChangeArrowheads="1"/>
          </p:cNvSpPr>
          <p:nvPr/>
        </p:nvSpPr>
        <p:spPr bwMode="auto">
          <a:xfrm>
            <a:off x="1556859" y="1458113"/>
            <a:ext cx="539750" cy="153988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  <a:extLst/>
        </p:spPr>
        <p:txBody>
          <a:bodyPr lIns="0" tIns="0" rIns="0" bIns="0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1000" b="1" dirty="0">
                <a:solidFill>
                  <a:schemeClr val="bg2"/>
                </a:solidFill>
                <a:latin typeface="Bradley Hand ITC" pitchFamily="66" charset="0"/>
              </a:rPr>
              <a:t>NG tube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1612421" y="2085570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1842609" y="1955277"/>
            <a:ext cx="3127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Ensure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1606071" y="2245907"/>
            <a:ext cx="246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1618771" y="2398307"/>
            <a:ext cx="246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1610834" y="2560232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1609246" y="2712632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1610834" y="3158411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1596546" y="3036482"/>
            <a:ext cx="246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1617184" y="3329861"/>
            <a:ext cx="244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1604484" y="2872970"/>
            <a:ext cx="244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1596546" y="3480519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1610834" y="3647206"/>
            <a:ext cx="2460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2249009" y="2403070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2247421" y="2580870"/>
            <a:ext cx="244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2255359" y="2741207"/>
            <a:ext cx="2460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2233134" y="2884082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2241071" y="3041245"/>
            <a:ext cx="246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73" name="TextBox 35"/>
          <p:cNvSpPr txBox="1">
            <a:spLocks noChangeArrowheads="1"/>
          </p:cNvSpPr>
          <p:nvPr/>
        </p:nvSpPr>
        <p:spPr bwMode="auto">
          <a:xfrm>
            <a:off x="2237896" y="3483694"/>
            <a:ext cx="2460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74" name="TextBox 36"/>
          <p:cNvSpPr txBox="1">
            <a:spLocks noChangeArrowheads="1"/>
          </p:cNvSpPr>
          <p:nvPr/>
        </p:nvSpPr>
        <p:spPr bwMode="auto">
          <a:xfrm>
            <a:off x="2239484" y="3361920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75" name="TextBox 37"/>
          <p:cNvSpPr txBox="1">
            <a:spLocks noChangeArrowheads="1"/>
          </p:cNvSpPr>
          <p:nvPr/>
        </p:nvSpPr>
        <p:spPr bwMode="auto">
          <a:xfrm>
            <a:off x="2239484" y="3629280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76" name="TextBox 38"/>
          <p:cNvSpPr txBox="1">
            <a:spLocks noChangeArrowheads="1"/>
          </p:cNvSpPr>
          <p:nvPr/>
        </p:nvSpPr>
        <p:spPr bwMode="auto">
          <a:xfrm>
            <a:off x="2245834" y="3781680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77" name="TextBox 39"/>
          <p:cNvSpPr txBox="1">
            <a:spLocks noChangeArrowheads="1"/>
          </p:cNvSpPr>
          <p:nvPr/>
        </p:nvSpPr>
        <p:spPr bwMode="auto">
          <a:xfrm>
            <a:off x="2237896" y="3943605"/>
            <a:ext cx="246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78" name="TextBox 40"/>
          <p:cNvSpPr txBox="1">
            <a:spLocks noChangeArrowheads="1"/>
          </p:cNvSpPr>
          <p:nvPr/>
        </p:nvSpPr>
        <p:spPr bwMode="auto">
          <a:xfrm>
            <a:off x="2226784" y="4091243"/>
            <a:ext cx="244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79" name="TextBox 41"/>
          <p:cNvSpPr txBox="1">
            <a:spLocks noChangeArrowheads="1"/>
          </p:cNvSpPr>
          <p:nvPr/>
        </p:nvSpPr>
        <p:spPr bwMode="auto">
          <a:xfrm>
            <a:off x="2236309" y="4228892"/>
            <a:ext cx="24606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80" name="TextBox 42"/>
          <p:cNvSpPr txBox="1">
            <a:spLocks noChangeArrowheads="1"/>
          </p:cNvSpPr>
          <p:nvPr/>
        </p:nvSpPr>
        <p:spPr bwMode="auto">
          <a:xfrm>
            <a:off x="2242659" y="4373354"/>
            <a:ext cx="2460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81" name="TextBox 43"/>
          <p:cNvSpPr txBox="1">
            <a:spLocks noChangeArrowheads="1"/>
          </p:cNvSpPr>
          <p:nvPr/>
        </p:nvSpPr>
        <p:spPr bwMode="auto">
          <a:xfrm>
            <a:off x="2234721" y="4535279"/>
            <a:ext cx="246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82" name="TextBox 44"/>
          <p:cNvSpPr txBox="1">
            <a:spLocks noChangeArrowheads="1"/>
          </p:cNvSpPr>
          <p:nvPr/>
        </p:nvSpPr>
        <p:spPr bwMode="auto">
          <a:xfrm>
            <a:off x="2236309" y="4682917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83" name="TextBox 45"/>
          <p:cNvSpPr txBox="1">
            <a:spLocks noChangeArrowheads="1"/>
          </p:cNvSpPr>
          <p:nvPr/>
        </p:nvSpPr>
        <p:spPr bwMode="auto">
          <a:xfrm>
            <a:off x="2225196" y="4820566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84" name="TextBox 46"/>
          <p:cNvSpPr txBox="1">
            <a:spLocks noChangeArrowheads="1"/>
          </p:cNvSpPr>
          <p:nvPr/>
        </p:nvSpPr>
        <p:spPr bwMode="auto">
          <a:xfrm>
            <a:off x="2226784" y="4987253"/>
            <a:ext cx="2444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85" name="TextBox 47"/>
          <p:cNvSpPr txBox="1">
            <a:spLocks noChangeArrowheads="1"/>
          </p:cNvSpPr>
          <p:nvPr/>
        </p:nvSpPr>
        <p:spPr bwMode="auto">
          <a:xfrm>
            <a:off x="2228371" y="5139653"/>
            <a:ext cx="2444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86" name="TextBox 48"/>
          <p:cNvSpPr txBox="1">
            <a:spLocks noChangeArrowheads="1"/>
          </p:cNvSpPr>
          <p:nvPr/>
        </p:nvSpPr>
        <p:spPr bwMode="auto">
          <a:xfrm>
            <a:off x="2237896" y="5287291"/>
            <a:ext cx="2460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87" name="TextBox 18"/>
          <p:cNvSpPr txBox="1">
            <a:spLocks noChangeArrowheads="1"/>
          </p:cNvSpPr>
          <p:nvPr/>
        </p:nvSpPr>
        <p:spPr bwMode="auto">
          <a:xfrm>
            <a:off x="2884009" y="3623394"/>
            <a:ext cx="24606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88" name="TextBox 49"/>
          <p:cNvSpPr txBox="1">
            <a:spLocks noChangeArrowheads="1"/>
          </p:cNvSpPr>
          <p:nvPr/>
        </p:nvSpPr>
        <p:spPr bwMode="auto">
          <a:xfrm>
            <a:off x="2866546" y="3785319"/>
            <a:ext cx="2460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89" name="TextBox 50"/>
          <p:cNvSpPr txBox="1">
            <a:spLocks noChangeArrowheads="1"/>
          </p:cNvSpPr>
          <p:nvPr/>
        </p:nvSpPr>
        <p:spPr bwMode="auto">
          <a:xfrm>
            <a:off x="2872896" y="3932956"/>
            <a:ext cx="2444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90" name="TextBox 51"/>
          <p:cNvSpPr txBox="1">
            <a:spLocks noChangeArrowheads="1"/>
          </p:cNvSpPr>
          <p:nvPr/>
        </p:nvSpPr>
        <p:spPr bwMode="auto">
          <a:xfrm>
            <a:off x="2877659" y="4093294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91" name="TextBox 52"/>
          <p:cNvSpPr txBox="1">
            <a:spLocks noChangeArrowheads="1"/>
          </p:cNvSpPr>
          <p:nvPr/>
        </p:nvSpPr>
        <p:spPr bwMode="auto">
          <a:xfrm>
            <a:off x="2884009" y="4252044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92" name="TextBox 14"/>
          <p:cNvSpPr txBox="1">
            <a:spLocks noChangeArrowheads="1"/>
          </p:cNvSpPr>
          <p:nvPr/>
        </p:nvSpPr>
        <p:spPr bwMode="auto">
          <a:xfrm>
            <a:off x="2811853" y="1400345"/>
            <a:ext cx="630237" cy="20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900" b="1" dirty="0">
                <a:solidFill>
                  <a:schemeClr val="bg2"/>
                </a:solidFill>
                <a:latin typeface="Bradley Hand ITC" pitchFamily="66" charset="0"/>
              </a:rPr>
              <a:t>20G</a:t>
            </a:r>
          </a:p>
          <a:p>
            <a:pPr eaLnBrk="1" hangingPunct="1"/>
            <a:r>
              <a:rPr lang="en-GB" sz="900" b="1" dirty="0">
                <a:solidFill>
                  <a:schemeClr val="bg2"/>
                </a:solidFill>
                <a:latin typeface="Bradley Hand ITC" pitchFamily="66" charset="0"/>
              </a:rPr>
              <a:t>Left hand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088288" y="2200439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MS UI Gothic"/>
                <a:ea typeface="MS UI Gothic"/>
                <a:cs typeface="Arial" pitchFamily="34" charset="0"/>
              </a:rPr>
              <a:t>ⓐ</a:t>
            </a:r>
            <a:endParaRPr lang="en-GB" sz="1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092039" y="3136530"/>
            <a:ext cx="3129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  <a:latin typeface="MS UI Gothic"/>
                <a:ea typeface="MS UI Gothic"/>
                <a:cs typeface="Arial" pitchFamily="34" charset="0"/>
              </a:rPr>
              <a:t>ⓑ</a:t>
            </a:r>
            <a:endParaRPr lang="en-GB" dirty="0"/>
          </a:p>
        </p:txBody>
      </p:sp>
      <p:sp>
        <p:nvSpPr>
          <p:cNvPr id="95" name="Rectangle 94"/>
          <p:cNvSpPr/>
          <p:nvPr/>
        </p:nvSpPr>
        <p:spPr>
          <a:xfrm>
            <a:off x="2817994" y="3385989"/>
            <a:ext cx="3129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000" dirty="0">
                <a:solidFill>
                  <a:srgbClr val="000000"/>
                </a:solidFill>
                <a:latin typeface="MS UI Gothic"/>
                <a:ea typeface="MS UI Gothic"/>
                <a:cs typeface="Arial" pitchFamily="34" charset="0"/>
              </a:rPr>
              <a:t>ⓒ</a:t>
            </a:r>
            <a:endParaRPr lang="en-GB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Down Arrow 100"/>
          <p:cNvSpPr>
            <a:spLocks noChangeArrowheads="1"/>
          </p:cNvSpPr>
          <p:nvPr/>
        </p:nvSpPr>
        <p:spPr bwMode="auto">
          <a:xfrm>
            <a:off x="1894996" y="2092681"/>
            <a:ext cx="201613" cy="1708150"/>
          </a:xfrm>
          <a:prstGeom prst="downArrow">
            <a:avLst>
              <a:gd name="adj1" fmla="val 50000"/>
              <a:gd name="adj2" fmla="val 50207"/>
            </a:avLst>
          </a:prstGeom>
          <a:solidFill>
            <a:srgbClr val="FF0000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49" name="Down Arrow 98"/>
          <p:cNvSpPr>
            <a:spLocks noChangeArrowheads="1"/>
          </p:cNvSpPr>
          <p:nvPr/>
        </p:nvSpPr>
        <p:spPr bwMode="auto">
          <a:xfrm>
            <a:off x="2501421" y="2448843"/>
            <a:ext cx="190500" cy="2943225"/>
          </a:xfrm>
          <a:prstGeom prst="downArrow">
            <a:avLst>
              <a:gd name="adj1" fmla="val 50000"/>
              <a:gd name="adj2" fmla="val 49497"/>
            </a:avLst>
          </a:prstGeom>
          <a:solidFill>
            <a:srgbClr val="FF0000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50" name="Down Arrow 99"/>
          <p:cNvSpPr>
            <a:spLocks noChangeArrowheads="1"/>
          </p:cNvSpPr>
          <p:nvPr/>
        </p:nvSpPr>
        <p:spPr bwMode="auto">
          <a:xfrm>
            <a:off x="3112609" y="3651718"/>
            <a:ext cx="214312" cy="714375"/>
          </a:xfrm>
          <a:prstGeom prst="downArrow">
            <a:avLst>
              <a:gd name="adj1" fmla="val 50000"/>
              <a:gd name="adj2" fmla="val 49861"/>
            </a:avLst>
          </a:prstGeom>
          <a:solidFill>
            <a:srgbClr val="FF0000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05">
            <a:extLst>
              <a:ext uri="{FF2B5EF4-FFF2-40B4-BE49-F238E27FC236}">
                <a16:creationId xmlns:a16="http://schemas.microsoft.com/office/drawing/2014/main" xmlns="" id="{2B423FE7-D6AE-4399-814F-CD1AFF489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09" y="1037373"/>
            <a:ext cx="4959438" cy="4549655"/>
          </a:xfrm>
          <a:prstGeom prst="rect">
            <a:avLst/>
          </a:prstGeom>
        </p:spPr>
      </p:pic>
      <p:sp>
        <p:nvSpPr>
          <p:cNvPr id="194" name="TextBox 14"/>
          <p:cNvSpPr txBox="1">
            <a:spLocks noChangeArrowheads="1"/>
          </p:cNvSpPr>
          <p:nvPr/>
        </p:nvSpPr>
        <p:spPr bwMode="auto">
          <a:xfrm>
            <a:off x="2182025" y="1401693"/>
            <a:ext cx="630237" cy="20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900" b="1" dirty="0">
                <a:solidFill>
                  <a:schemeClr val="bg2"/>
                </a:solidFill>
                <a:latin typeface="Bradley Hand ITC" pitchFamily="66" charset="0"/>
              </a:rPr>
              <a:t>20G</a:t>
            </a:r>
          </a:p>
          <a:p>
            <a:pPr eaLnBrk="1" hangingPunct="1"/>
            <a:r>
              <a:rPr lang="en-GB" sz="900" b="1" dirty="0">
                <a:solidFill>
                  <a:schemeClr val="bg2"/>
                </a:solidFill>
                <a:latin typeface="Bradley Hand ITC" pitchFamily="66" charset="0"/>
              </a:rPr>
              <a:t>Right hand</a:t>
            </a:r>
          </a:p>
        </p:txBody>
      </p:sp>
      <p:sp>
        <p:nvSpPr>
          <p:cNvPr id="195" name="TextBox 33"/>
          <p:cNvSpPr txBox="1">
            <a:spLocks noChangeArrowheads="1"/>
          </p:cNvSpPr>
          <p:nvPr/>
        </p:nvSpPr>
        <p:spPr bwMode="auto">
          <a:xfrm>
            <a:off x="1556859" y="1458113"/>
            <a:ext cx="539750" cy="153988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  <a:extLst/>
        </p:spPr>
        <p:txBody>
          <a:bodyPr lIns="0" tIns="0" rIns="0" bIns="0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1000" b="1" dirty="0">
                <a:solidFill>
                  <a:schemeClr val="bg2"/>
                </a:solidFill>
                <a:latin typeface="Bradley Hand ITC" pitchFamily="66" charset="0"/>
              </a:rPr>
              <a:t>NG tube</a:t>
            </a:r>
          </a:p>
        </p:txBody>
      </p:sp>
      <p:sp>
        <p:nvSpPr>
          <p:cNvPr id="196" name="TextBox 195"/>
          <p:cNvSpPr txBox="1">
            <a:spLocks noChangeArrowheads="1"/>
          </p:cNvSpPr>
          <p:nvPr/>
        </p:nvSpPr>
        <p:spPr bwMode="auto">
          <a:xfrm>
            <a:off x="1612421" y="2085570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97" name="TextBox 196"/>
          <p:cNvSpPr txBox="1">
            <a:spLocks noChangeArrowheads="1"/>
          </p:cNvSpPr>
          <p:nvPr/>
        </p:nvSpPr>
        <p:spPr bwMode="auto">
          <a:xfrm>
            <a:off x="1842609" y="1955277"/>
            <a:ext cx="3127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Ensure</a:t>
            </a:r>
          </a:p>
        </p:txBody>
      </p:sp>
      <p:sp>
        <p:nvSpPr>
          <p:cNvPr id="198" name="TextBox 197"/>
          <p:cNvSpPr txBox="1">
            <a:spLocks noChangeArrowheads="1"/>
          </p:cNvSpPr>
          <p:nvPr/>
        </p:nvSpPr>
        <p:spPr bwMode="auto">
          <a:xfrm>
            <a:off x="1606071" y="2245907"/>
            <a:ext cx="246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99" name="TextBox 198"/>
          <p:cNvSpPr txBox="1">
            <a:spLocks noChangeArrowheads="1"/>
          </p:cNvSpPr>
          <p:nvPr/>
        </p:nvSpPr>
        <p:spPr bwMode="auto">
          <a:xfrm>
            <a:off x="1618771" y="2398307"/>
            <a:ext cx="246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00" name="TextBox 199"/>
          <p:cNvSpPr txBox="1">
            <a:spLocks noChangeArrowheads="1"/>
          </p:cNvSpPr>
          <p:nvPr/>
        </p:nvSpPr>
        <p:spPr bwMode="auto">
          <a:xfrm>
            <a:off x="1610834" y="2560232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01" name="TextBox 200"/>
          <p:cNvSpPr txBox="1">
            <a:spLocks noChangeArrowheads="1"/>
          </p:cNvSpPr>
          <p:nvPr/>
        </p:nvSpPr>
        <p:spPr bwMode="auto">
          <a:xfrm>
            <a:off x="1609246" y="2712632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02" name="TextBox 201"/>
          <p:cNvSpPr txBox="1">
            <a:spLocks noChangeArrowheads="1"/>
          </p:cNvSpPr>
          <p:nvPr/>
        </p:nvSpPr>
        <p:spPr bwMode="auto">
          <a:xfrm>
            <a:off x="1610834" y="3158411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03" name="TextBox 202"/>
          <p:cNvSpPr txBox="1">
            <a:spLocks noChangeArrowheads="1"/>
          </p:cNvSpPr>
          <p:nvPr/>
        </p:nvSpPr>
        <p:spPr bwMode="auto">
          <a:xfrm>
            <a:off x="1596546" y="3036482"/>
            <a:ext cx="246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04" name="TextBox 203"/>
          <p:cNvSpPr txBox="1">
            <a:spLocks noChangeArrowheads="1"/>
          </p:cNvSpPr>
          <p:nvPr/>
        </p:nvSpPr>
        <p:spPr bwMode="auto">
          <a:xfrm>
            <a:off x="1617184" y="3329861"/>
            <a:ext cx="244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05" name="TextBox 204"/>
          <p:cNvSpPr txBox="1">
            <a:spLocks noChangeArrowheads="1"/>
          </p:cNvSpPr>
          <p:nvPr/>
        </p:nvSpPr>
        <p:spPr bwMode="auto">
          <a:xfrm>
            <a:off x="1604484" y="2872970"/>
            <a:ext cx="244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06" name="TextBox 205"/>
          <p:cNvSpPr txBox="1">
            <a:spLocks noChangeArrowheads="1"/>
          </p:cNvSpPr>
          <p:nvPr/>
        </p:nvSpPr>
        <p:spPr bwMode="auto">
          <a:xfrm>
            <a:off x="1596546" y="3480519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07" name="TextBox 206"/>
          <p:cNvSpPr txBox="1">
            <a:spLocks noChangeArrowheads="1"/>
          </p:cNvSpPr>
          <p:nvPr/>
        </p:nvSpPr>
        <p:spPr bwMode="auto">
          <a:xfrm>
            <a:off x="1610834" y="3647206"/>
            <a:ext cx="2460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08" name="TextBox 207"/>
          <p:cNvSpPr txBox="1">
            <a:spLocks noChangeArrowheads="1"/>
          </p:cNvSpPr>
          <p:nvPr/>
        </p:nvSpPr>
        <p:spPr bwMode="auto">
          <a:xfrm>
            <a:off x="2249009" y="2403070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209" name="TextBox 208"/>
          <p:cNvSpPr txBox="1">
            <a:spLocks noChangeArrowheads="1"/>
          </p:cNvSpPr>
          <p:nvPr/>
        </p:nvSpPr>
        <p:spPr bwMode="auto">
          <a:xfrm>
            <a:off x="2247421" y="2580870"/>
            <a:ext cx="244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210" name="TextBox 209"/>
          <p:cNvSpPr txBox="1">
            <a:spLocks noChangeArrowheads="1"/>
          </p:cNvSpPr>
          <p:nvPr/>
        </p:nvSpPr>
        <p:spPr bwMode="auto">
          <a:xfrm>
            <a:off x="2255359" y="2741207"/>
            <a:ext cx="2460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211" name="TextBox 210"/>
          <p:cNvSpPr txBox="1">
            <a:spLocks noChangeArrowheads="1"/>
          </p:cNvSpPr>
          <p:nvPr/>
        </p:nvSpPr>
        <p:spPr bwMode="auto">
          <a:xfrm>
            <a:off x="2233134" y="2884082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212" name="TextBox 211"/>
          <p:cNvSpPr txBox="1">
            <a:spLocks noChangeArrowheads="1"/>
          </p:cNvSpPr>
          <p:nvPr/>
        </p:nvSpPr>
        <p:spPr bwMode="auto">
          <a:xfrm>
            <a:off x="2241071" y="3041245"/>
            <a:ext cx="246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213" name="TextBox 35"/>
          <p:cNvSpPr txBox="1">
            <a:spLocks noChangeArrowheads="1"/>
          </p:cNvSpPr>
          <p:nvPr/>
        </p:nvSpPr>
        <p:spPr bwMode="auto">
          <a:xfrm>
            <a:off x="2237896" y="3483694"/>
            <a:ext cx="2460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14" name="TextBox 36"/>
          <p:cNvSpPr txBox="1">
            <a:spLocks noChangeArrowheads="1"/>
          </p:cNvSpPr>
          <p:nvPr/>
        </p:nvSpPr>
        <p:spPr bwMode="auto">
          <a:xfrm>
            <a:off x="2239484" y="3361920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15" name="TextBox 37"/>
          <p:cNvSpPr txBox="1">
            <a:spLocks noChangeArrowheads="1"/>
          </p:cNvSpPr>
          <p:nvPr/>
        </p:nvSpPr>
        <p:spPr bwMode="auto">
          <a:xfrm>
            <a:off x="2239484" y="3629280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16" name="TextBox 38"/>
          <p:cNvSpPr txBox="1">
            <a:spLocks noChangeArrowheads="1"/>
          </p:cNvSpPr>
          <p:nvPr/>
        </p:nvSpPr>
        <p:spPr bwMode="auto">
          <a:xfrm>
            <a:off x="2245834" y="3781680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17" name="TextBox 39"/>
          <p:cNvSpPr txBox="1">
            <a:spLocks noChangeArrowheads="1"/>
          </p:cNvSpPr>
          <p:nvPr/>
        </p:nvSpPr>
        <p:spPr bwMode="auto">
          <a:xfrm>
            <a:off x="2237896" y="3943605"/>
            <a:ext cx="246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18" name="TextBox 40"/>
          <p:cNvSpPr txBox="1">
            <a:spLocks noChangeArrowheads="1"/>
          </p:cNvSpPr>
          <p:nvPr/>
        </p:nvSpPr>
        <p:spPr bwMode="auto">
          <a:xfrm>
            <a:off x="2226784" y="4091243"/>
            <a:ext cx="244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19" name="TextBox 41"/>
          <p:cNvSpPr txBox="1">
            <a:spLocks noChangeArrowheads="1"/>
          </p:cNvSpPr>
          <p:nvPr/>
        </p:nvSpPr>
        <p:spPr bwMode="auto">
          <a:xfrm>
            <a:off x="2236309" y="4228892"/>
            <a:ext cx="24606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20" name="TextBox 42"/>
          <p:cNvSpPr txBox="1">
            <a:spLocks noChangeArrowheads="1"/>
          </p:cNvSpPr>
          <p:nvPr/>
        </p:nvSpPr>
        <p:spPr bwMode="auto">
          <a:xfrm>
            <a:off x="2242659" y="4373354"/>
            <a:ext cx="2460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21" name="TextBox 43"/>
          <p:cNvSpPr txBox="1">
            <a:spLocks noChangeArrowheads="1"/>
          </p:cNvSpPr>
          <p:nvPr/>
        </p:nvSpPr>
        <p:spPr bwMode="auto">
          <a:xfrm>
            <a:off x="2234721" y="4535279"/>
            <a:ext cx="246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22" name="TextBox 44"/>
          <p:cNvSpPr txBox="1">
            <a:spLocks noChangeArrowheads="1"/>
          </p:cNvSpPr>
          <p:nvPr/>
        </p:nvSpPr>
        <p:spPr bwMode="auto">
          <a:xfrm>
            <a:off x="2236309" y="4682917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23" name="TextBox 45"/>
          <p:cNvSpPr txBox="1">
            <a:spLocks noChangeArrowheads="1"/>
          </p:cNvSpPr>
          <p:nvPr/>
        </p:nvSpPr>
        <p:spPr bwMode="auto">
          <a:xfrm>
            <a:off x="2225196" y="4820566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24" name="TextBox 46"/>
          <p:cNvSpPr txBox="1">
            <a:spLocks noChangeArrowheads="1"/>
          </p:cNvSpPr>
          <p:nvPr/>
        </p:nvSpPr>
        <p:spPr bwMode="auto">
          <a:xfrm>
            <a:off x="2226784" y="4987253"/>
            <a:ext cx="2444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25" name="TextBox 47"/>
          <p:cNvSpPr txBox="1">
            <a:spLocks noChangeArrowheads="1"/>
          </p:cNvSpPr>
          <p:nvPr/>
        </p:nvSpPr>
        <p:spPr bwMode="auto">
          <a:xfrm>
            <a:off x="2228371" y="5139653"/>
            <a:ext cx="2444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26" name="TextBox 48"/>
          <p:cNvSpPr txBox="1">
            <a:spLocks noChangeArrowheads="1"/>
          </p:cNvSpPr>
          <p:nvPr/>
        </p:nvSpPr>
        <p:spPr bwMode="auto">
          <a:xfrm>
            <a:off x="2237896" y="5287291"/>
            <a:ext cx="2460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27" name="TextBox 18"/>
          <p:cNvSpPr txBox="1">
            <a:spLocks noChangeArrowheads="1"/>
          </p:cNvSpPr>
          <p:nvPr/>
        </p:nvSpPr>
        <p:spPr bwMode="auto">
          <a:xfrm>
            <a:off x="2884009" y="3623394"/>
            <a:ext cx="24606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228" name="TextBox 49"/>
          <p:cNvSpPr txBox="1">
            <a:spLocks noChangeArrowheads="1"/>
          </p:cNvSpPr>
          <p:nvPr/>
        </p:nvSpPr>
        <p:spPr bwMode="auto">
          <a:xfrm>
            <a:off x="2866546" y="3785319"/>
            <a:ext cx="2460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229" name="TextBox 50"/>
          <p:cNvSpPr txBox="1">
            <a:spLocks noChangeArrowheads="1"/>
          </p:cNvSpPr>
          <p:nvPr/>
        </p:nvSpPr>
        <p:spPr bwMode="auto">
          <a:xfrm>
            <a:off x="2872896" y="3932956"/>
            <a:ext cx="2444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230" name="TextBox 51"/>
          <p:cNvSpPr txBox="1">
            <a:spLocks noChangeArrowheads="1"/>
          </p:cNvSpPr>
          <p:nvPr/>
        </p:nvSpPr>
        <p:spPr bwMode="auto">
          <a:xfrm>
            <a:off x="2877659" y="4093294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231" name="TextBox 52"/>
          <p:cNvSpPr txBox="1">
            <a:spLocks noChangeArrowheads="1"/>
          </p:cNvSpPr>
          <p:nvPr/>
        </p:nvSpPr>
        <p:spPr bwMode="auto">
          <a:xfrm>
            <a:off x="2884009" y="4252044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232" name="TextBox 14"/>
          <p:cNvSpPr txBox="1">
            <a:spLocks noChangeArrowheads="1"/>
          </p:cNvSpPr>
          <p:nvPr/>
        </p:nvSpPr>
        <p:spPr bwMode="auto">
          <a:xfrm>
            <a:off x="2811853" y="1400345"/>
            <a:ext cx="630237" cy="20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900" b="1" dirty="0">
                <a:solidFill>
                  <a:schemeClr val="bg2"/>
                </a:solidFill>
                <a:latin typeface="Bradley Hand ITC" pitchFamily="66" charset="0"/>
              </a:rPr>
              <a:t>20G</a:t>
            </a:r>
          </a:p>
          <a:p>
            <a:pPr eaLnBrk="1" hangingPunct="1"/>
            <a:r>
              <a:rPr lang="en-GB" sz="900" b="1" dirty="0">
                <a:solidFill>
                  <a:schemeClr val="bg2"/>
                </a:solidFill>
                <a:latin typeface="Bradley Hand ITC" pitchFamily="66" charset="0"/>
              </a:rPr>
              <a:t>Left hand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BF2355A6-7AB3-48CC-B245-012185BBE53F}" type="slidenum">
              <a:rPr lang="en-GB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37</a:t>
            </a:fld>
            <a:endParaRPr lang="en-GB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3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</a:rPr>
              <a:t>7.</a:t>
            </a:r>
            <a:r>
              <a:rPr lang="en-GB" dirty="0"/>
              <a:t> Intake – Cumulative total </a:t>
            </a:r>
            <a:r>
              <a:rPr lang="en-GB" u="sng" dirty="0"/>
              <a:t>for each site</a:t>
            </a:r>
          </a:p>
        </p:txBody>
      </p:sp>
      <p:sp>
        <p:nvSpPr>
          <p:cNvPr id="37931" name="Content Placeholder 13"/>
          <p:cNvSpPr>
            <a:spLocks noGrp="1"/>
          </p:cNvSpPr>
          <p:nvPr>
            <p:ph sz="half" idx="1"/>
          </p:nvPr>
        </p:nvSpPr>
        <p:spPr>
          <a:xfrm>
            <a:off x="5062538" y="1368424"/>
            <a:ext cx="3811587" cy="4579221"/>
          </a:xfrm>
        </p:spPr>
        <p:txBody>
          <a:bodyPr/>
          <a:lstStyle/>
          <a:p>
            <a:r>
              <a:rPr lang="en-GB" dirty="0"/>
              <a:t>Cumulative totals for</a:t>
            </a:r>
          </a:p>
          <a:p>
            <a:pPr lvl="1"/>
            <a:r>
              <a:rPr lang="en-GB" dirty="0"/>
              <a:t>each site and  </a:t>
            </a:r>
          </a:p>
          <a:p>
            <a:pPr lvl="1"/>
            <a:r>
              <a:rPr lang="en-GB" dirty="0"/>
              <a:t>possibly, each type of fluid.</a:t>
            </a:r>
          </a:p>
          <a:p>
            <a:pPr lvl="1"/>
            <a:endParaRPr lang="en-GB" dirty="0"/>
          </a:p>
        </p:txBody>
      </p:sp>
      <p:sp>
        <p:nvSpPr>
          <p:cNvPr id="68" name="TextBox 113"/>
          <p:cNvSpPr txBox="1">
            <a:spLocks noChangeArrowheads="1"/>
          </p:cNvSpPr>
          <p:nvPr/>
        </p:nvSpPr>
        <p:spPr bwMode="auto">
          <a:xfrm>
            <a:off x="1908314" y="2097931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69" name="TextBox 114"/>
          <p:cNvSpPr txBox="1">
            <a:spLocks noChangeArrowheads="1"/>
          </p:cNvSpPr>
          <p:nvPr/>
        </p:nvSpPr>
        <p:spPr bwMode="auto">
          <a:xfrm>
            <a:off x="1925776" y="2250331"/>
            <a:ext cx="246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40</a:t>
            </a:r>
          </a:p>
        </p:txBody>
      </p:sp>
      <p:sp>
        <p:nvSpPr>
          <p:cNvPr id="70" name="TextBox 115"/>
          <p:cNvSpPr txBox="1">
            <a:spLocks noChangeArrowheads="1"/>
          </p:cNvSpPr>
          <p:nvPr/>
        </p:nvSpPr>
        <p:spPr bwMode="auto">
          <a:xfrm>
            <a:off x="1922601" y="2407494"/>
            <a:ext cx="2460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60</a:t>
            </a:r>
          </a:p>
        </p:txBody>
      </p:sp>
      <p:sp>
        <p:nvSpPr>
          <p:cNvPr id="71" name="TextBox 116"/>
          <p:cNvSpPr txBox="1">
            <a:spLocks noChangeArrowheads="1"/>
          </p:cNvSpPr>
          <p:nvPr/>
        </p:nvSpPr>
        <p:spPr bwMode="auto">
          <a:xfrm>
            <a:off x="1914664" y="2563069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80</a:t>
            </a:r>
          </a:p>
        </p:txBody>
      </p:sp>
      <p:sp>
        <p:nvSpPr>
          <p:cNvPr id="72" name="TextBox 117"/>
          <p:cNvSpPr txBox="1">
            <a:spLocks noChangeArrowheads="1"/>
          </p:cNvSpPr>
          <p:nvPr/>
        </p:nvSpPr>
        <p:spPr bwMode="auto">
          <a:xfrm>
            <a:off x="1908314" y="2715469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100</a:t>
            </a:r>
          </a:p>
        </p:txBody>
      </p:sp>
      <p:sp>
        <p:nvSpPr>
          <p:cNvPr id="73" name="TextBox 118"/>
          <p:cNvSpPr txBox="1">
            <a:spLocks noChangeArrowheads="1"/>
          </p:cNvSpPr>
          <p:nvPr/>
        </p:nvSpPr>
        <p:spPr bwMode="auto">
          <a:xfrm>
            <a:off x="1901964" y="3637034"/>
            <a:ext cx="244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220</a:t>
            </a:r>
          </a:p>
        </p:txBody>
      </p:sp>
      <p:sp>
        <p:nvSpPr>
          <p:cNvPr id="74" name="TextBox 119"/>
          <p:cNvSpPr txBox="1">
            <a:spLocks noChangeArrowheads="1"/>
          </p:cNvSpPr>
          <p:nvPr/>
        </p:nvSpPr>
        <p:spPr bwMode="auto">
          <a:xfrm>
            <a:off x="1905139" y="3034556"/>
            <a:ext cx="2460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140</a:t>
            </a:r>
          </a:p>
        </p:txBody>
      </p:sp>
      <p:sp>
        <p:nvSpPr>
          <p:cNvPr id="75" name="TextBox 120"/>
          <p:cNvSpPr txBox="1">
            <a:spLocks noChangeArrowheads="1"/>
          </p:cNvSpPr>
          <p:nvPr/>
        </p:nvSpPr>
        <p:spPr bwMode="auto">
          <a:xfrm>
            <a:off x="1890851" y="3310009"/>
            <a:ext cx="246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180</a:t>
            </a:r>
          </a:p>
        </p:txBody>
      </p:sp>
      <p:sp>
        <p:nvSpPr>
          <p:cNvPr id="76" name="TextBox 121"/>
          <p:cNvSpPr txBox="1">
            <a:spLocks noChangeArrowheads="1"/>
          </p:cNvSpPr>
          <p:nvPr/>
        </p:nvSpPr>
        <p:spPr bwMode="auto">
          <a:xfrm>
            <a:off x="1906726" y="3154434"/>
            <a:ext cx="246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160</a:t>
            </a:r>
          </a:p>
        </p:txBody>
      </p:sp>
      <p:sp>
        <p:nvSpPr>
          <p:cNvPr id="77" name="TextBox 122"/>
          <p:cNvSpPr txBox="1">
            <a:spLocks noChangeArrowheads="1"/>
          </p:cNvSpPr>
          <p:nvPr/>
        </p:nvSpPr>
        <p:spPr bwMode="auto">
          <a:xfrm>
            <a:off x="1892439" y="3479871"/>
            <a:ext cx="2444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200</a:t>
            </a:r>
          </a:p>
        </p:txBody>
      </p:sp>
      <p:sp>
        <p:nvSpPr>
          <p:cNvPr id="78" name="TextBox 123"/>
          <p:cNvSpPr txBox="1">
            <a:spLocks noChangeArrowheads="1"/>
          </p:cNvSpPr>
          <p:nvPr/>
        </p:nvSpPr>
        <p:spPr bwMode="auto">
          <a:xfrm>
            <a:off x="1897201" y="2872631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120</a:t>
            </a:r>
          </a:p>
        </p:txBody>
      </p:sp>
      <p:sp>
        <p:nvSpPr>
          <p:cNvPr id="79" name="TextBox 89"/>
          <p:cNvSpPr txBox="1">
            <a:spLocks noChangeArrowheads="1"/>
          </p:cNvSpPr>
          <p:nvPr/>
        </p:nvSpPr>
        <p:spPr bwMode="auto">
          <a:xfrm>
            <a:off x="2523464" y="2414337"/>
            <a:ext cx="2460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80" name="TextBox 90"/>
          <p:cNvSpPr txBox="1">
            <a:spLocks noChangeArrowheads="1"/>
          </p:cNvSpPr>
          <p:nvPr/>
        </p:nvSpPr>
        <p:spPr bwMode="auto">
          <a:xfrm>
            <a:off x="2506002" y="2579437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100</a:t>
            </a:r>
          </a:p>
        </p:txBody>
      </p:sp>
      <p:sp>
        <p:nvSpPr>
          <p:cNvPr id="81" name="TextBox 91"/>
          <p:cNvSpPr txBox="1">
            <a:spLocks noChangeArrowheads="1"/>
          </p:cNvSpPr>
          <p:nvPr/>
        </p:nvSpPr>
        <p:spPr bwMode="auto">
          <a:xfrm>
            <a:off x="2509177" y="2731837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150</a:t>
            </a:r>
          </a:p>
        </p:txBody>
      </p:sp>
      <p:sp>
        <p:nvSpPr>
          <p:cNvPr id="82" name="TextBox 92"/>
          <p:cNvSpPr txBox="1">
            <a:spLocks noChangeArrowheads="1"/>
          </p:cNvSpPr>
          <p:nvPr/>
        </p:nvSpPr>
        <p:spPr bwMode="auto">
          <a:xfrm>
            <a:off x="2517114" y="2871073"/>
            <a:ext cx="246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200</a:t>
            </a:r>
          </a:p>
        </p:txBody>
      </p:sp>
      <p:sp>
        <p:nvSpPr>
          <p:cNvPr id="83" name="TextBox 93"/>
          <p:cNvSpPr txBox="1">
            <a:spLocks noChangeArrowheads="1"/>
          </p:cNvSpPr>
          <p:nvPr/>
        </p:nvSpPr>
        <p:spPr bwMode="auto">
          <a:xfrm>
            <a:off x="2509177" y="3028236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250</a:t>
            </a:r>
          </a:p>
        </p:txBody>
      </p:sp>
      <p:sp>
        <p:nvSpPr>
          <p:cNvPr id="84" name="TextBox 94"/>
          <p:cNvSpPr txBox="1">
            <a:spLocks noChangeArrowheads="1"/>
          </p:cNvSpPr>
          <p:nvPr/>
        </p:nvSpPr>
        <p:spPr bwMode="auto">
          <a:xfrm>
            <a:off x="2506002" y="3323047"/>
            <a:ext cx="2460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270</a:t>
            </a:r>
          </a:p>
        </p:txBody>
      </p:sp>
      <p:sp>
        <p:nvSpPr>
          <p:cNvPr id="85" name="TextBox 97"/>
          <p:cNvSpPr txBox="1">
            <a:spLocks noChangeArrowheads="1"/>
          </p:cNvSpPr>
          <p:nvPr/>
        </p:nvSpPr>
        <p:spPr bwMode="auto">
          <a:xfrm>
            <a:off x="2512352" y="3472272"/>
            <a:ext cx="2444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290</a:t>
            </a:r>
          </a:p>
        </p:txBody>
      </p:sp>
      <p:sp>
        <p:nvSpPr>
          <p:cNvPr id="86" name="TextBox 101"/>
          <p:cNvSpPr txBox="1">
            <a:spLocks noChangeArrowheads="1"/>
          </p:cNvSpPr>
          <p:nvPr/>
        </p:nvSpPr>
        <p:spPr bwMode="auto">
          <a:xfrm>
            <a:off x="2482189" y="3640547"/>
            <a:ext cx="246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310</a:t>
            </a:r>
          </a:p>
        </p:txBody>
      </p:sp>
      <p:sp>
        <p:nvSpPr>
          <p:cNvPr id="87" name="TextBox 102"/>
          <p:cNvSpPr txBox="1">
            <a:spLocks noChangeArrowheads="1"/>
          </p:cNvSpPr>
          <p:nvPr/>
        </p:nvSpPr>
        <p:spPr bwMode="auto">
          <a:xfrm>
            <a:off x="2512352" y="3768671"/>
            <a:ext cx="2444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330</a:t>
            </a:r>
          </a:p>
        </p:txBody>
      </p:sp>
      <p:sp>
        <p:nvSpPr>
          <p:cNvPr id="88" name="TextBox 103"/>
          <p:cNvSpPr txBox="1">
            <a:spLocks noChangeArrowheads="1"/>
          </p:cNvSpPr>
          <p:nvPr/>
        </p:nvSpPr>
        <p:spPr bwMode="auto">
          <a:xfrm>
            <a:off x="2509177" y="3925834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350</a:t>
            </a:r>
          </a:p>
        </p:txBody>
      </p:sp>
      <p:sp>
        <p:nvSpPr>
          <p:cNvPr id="89" name="TextBox 104"/>
          <p:cNvSpPr txBox="1">
            <a:spLocks noChangeArrowheads="1"/>
          </p:cNvSpPr>
          <p:nvPr/>
        </p:nvSpPr>
        <p:spPr bwMode="auto">
          <a:xfrm>
            <a:off x="2516299" y="5126490"/>
            <a:ext cx="246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510</a:t>
            </a:r>
          </a:p>
        </p:txBody>
      </p:sp>
      <p:sp>
        <p:nvSpPr>
          <p:cNvPr id="90" name="TextBox 105"/>
          <p:cNvSpPr txBox="1">
            <a:spLocks noChangeArrowheads="1"/>
          </p:cNvSpPr>
          <p:nvPr/>
        </p:nvSpPr>
        <p:spPr bwMode="auto">
          <a:xfrm>
            <a:off x="2501239" y="4068709"/>
            <a:ext cx="244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370</a:t>
            </a:r>
          </a:p>
        </p:txBody>
      </p:sp>
      <p:sp>
        <p:nvSpPr>
          <p:cNvPr id="91" name="TextBox 106"/>
          <p:cNvSpPr txBox="1">
            <a:spLocks noChangeArrowheads="1"/>
          </p:cNvSpPr>
          <p:nvPr/>
        </p:nvSpPr>
        <p:spPr bwMode="auto">
          <a:xfrm>
            <a:off x="2509177" y="4230634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390</a:t>
            </a:r>
          </a:p>
        </p:txBody>
      </p:sp>
      <p:sp>
        <p:nvSpPr>
          <p:cNvPr id="92" name="TextBox 107"/>
          <p:cNvSpPr txBox="1">
            <a:spLocks noChangeArrowheads="1"/>
          </p:cNvSpPr>
          <p:nvPr/>
        </p:nvSpPr>
        <p:spPr bwMode="auto">
          <a:xfrm>
            <a:off x="2521877" y="4394146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410</a:t>
            </a:r>
          </a:p>
        </p:txBody>
      </p:sp>
      <p:sp>
        <p:nvSpPr>
          <p:cNvPr id="93" name="TextBox 108"/>
          <p:cNvSpPr txBox="1">
            <a:spLocks noChangeArrowheads="1"/>
          </p:cNvSpPr>
          <p:nvPr/>
        </p:nvSpPr>
        <p:spPr bwMode="auto">
          <a:xfrm>
            <a:off x="2520289" y="4530362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430</a:t>
            </a:r>
          </a:p>
        </p:txBody>
      </p:sp>
      <p:sp>
        <p:nvSpPr>
          <p:cNvPr id="94" name="TextBox 109"/>
          <p:cNvSpPr txBox="1">
            <a:spLocks noChangeArrowheads="1"/>
          </p:cNvSpPr>
          <p:nvPr/>
        </p:nvSpPr>
        <p:spPr bwMode="auto">
          <a:xfrm>
            <a:off x="2510764" y="4689112"/>
            <a:ext cx="246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450</a:t>
            </a:r>
          </a:p>
        </p:txBody>
      </p:sp>
      <p:sp>
        <p:nvSpPr>
          <p:cNvPr id="95" name="TextBox 110"/>
          <p:cNvSpPr txBox="1">
            <a:spLocks noChangeArrowheads="1"/>
          </p:cNvSpPr>
          <p:nvPr/>
        </p:nvSpPr>
        <p:spPr bwMode="auto">
          <a:xfrm>
            <a:off x="2513939" y="4816927"/>
            <a:ext cx="246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470</a:t>
            </a:r>
          </a:p>
        </p:txBody>
      </p:sp>
      <p:sp>
        <p:nvSpPr>
          <p:cNvPr id="96" name="TextBox 111"/>
          <p:cNvSpPr txBox="1">
            <a:spLocks noChangeArrowheads="1"/>
          </p:cNvSpPr>
          <p:nvPr/>
        </p:nvSpPr>
        <p:spPr bwMode="auto">
          <a:xfrm>
            <a:off x="2521877" y="4974090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490</a:t>
            </a:r>
          </a:p>
        </p:txBody>
      </p:sp>
      <p:sp>
        <p:nvSpPr>
          <p:cNvPr id="97" name="TextBox 112"/>
          <p:cNvSpPr txBox="1">
            <a:spLocks noChangeArrowheads="1"/>
          </p:cNvSpPr>
          <p:nvPr/>
        </p:nvSpPr>
        <p:spPr bwMode="auto">
          <a:xfrm>
            <a:off x="2527412" y="5263015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530</a:t>
            </a:r>
          </a:p>
        </p:txBody>
      </p:sp>
      <p:sp>
        <p:nvSpPr>
          <p:cNvPr id="98" name="TextBox 95"/>
          <p:cNvSpPr txBox="1">
            <a:spLocks noChangeArrowheads="1"/>
          </p:cNvSpPr>
          <p:nvPr/>
        </p:nvSpPr>
        <p:spPr bwMode="auto">
          <a:xfrm>
            <a:off x="3105458" y="3606599"/>
            <a:ext cx="244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99" name="TextBox 96"/>
          <p:cNvSpPr txBox="1">
            <a:spLocks noChangeArrowheads="1"/>
          </p:cNvSpPr>
          <p:nvPr/>
        </p:nvSpPr>
        <p:spPr bwMode="auto">
          <a:xfrm>
            <a:off x="3113396" y="3763761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100</a:t>
            </a:r>
          </a:p>
        </p:txBody>
      </p:sp>
      <p:sp>
        <p:nvSpPr>
          <p:cNvPr id="100" name="TextBox 98"/>
          <p:cNvSpPr txBox="1">
            <a:spLocks noChangeArrowheads="1"/>
          </p:cNvSpPr>
          <p:nvPr/>
        </p:nvSpPr>
        <p:spPr bwMode="auto">
          <a:xfrm>
            <a:off x="3113396" y="3919336"/>
            <a:ext cx="2444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150</a:t>
            </a:r>
          </a:p>
        </p:txBody>
      </p:sp>
      <p:sp>
        <p:nvSpPr>
          <p:cNvPr id="101" name="TextBox 99"/>
          <p:cNvSpPr txBox="1">
            <a:spLocks noChangeArrowheads="1"/>
          </p:cNvSpPr>
          <p:nvPr/>
        </p:nvSpPr>
        <p:spPr bwMode="auto">
          <a:xfrm>
            <a:off x="3099108" y="4087611"/>
            <a:ext cx="246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200</a:t>
            </a:r>
          </a:p>
        </p:txBody>
      </p:sp>
      <p:sp>
        <p:nvSpPr>
          <p:cNvPr id="102" name="TextBox 100"/>
          <p:cNvSpPr txBox="1">
            <a:spLocks noChangeArrowheads="1"/>
          </p:cNvSpPr>
          <p:nvPr/>
        </p:nvSpPr>
        <p:spPr bwMode="auto">
          <a:xfrm>
            <a:off x="3091171" y="4251124"/>
            <a:ext cx="24606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250</a:t>
            </a:r>
          </a:p>
        </p:txBody>
      </p:sp>
      <p:sp>
        <p:nvSpPr>
          <p:cNvPr id="103" name="TextBox 112"/>
          <p:cNvSpPr txBox="1">
            <a:spLocks noChangeArrowheads="1"/>
          </p:cNvSpPr>
          <p:nvPr/>
        </p:nvSpPr>
        <p:spPr bwMode="auto">
          <a:xfrm>
            <a:off x="1901015" y="5407322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220</a:t>
            </a:r>
          </a:p>
        </p:txBody>
      </p:sp>
      <p:sp>
        <p:nvSpPr>
          <p:cNvPr id="104" name="TextBox 112"/>
          <p:cNvSpPr txBox="1">
            <a:spLocks noChangeArrowheads="1"/>
          </p:cNvSpPr>
          <p:nvPr/>
        </p:nvSpPr>
        <p:spPr bwMode="auto">
          <a:xfrm>
            <a:off x="2527103" y="5415415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530</a:t>
            </a:r>
          </a:p>
        </p:txBody>
      </p:sp>
      <p:sp>
        <p:nvSpPr>
          <p:cNvPr id="105" name="TextBox 112"/>
          <p:cNvSpPr txBox="1">
            <a:spLocks noChangeArrowheads="1"/>
          </p:cNvSpPr>
          <p:nvPr/>
        </p:nvSpPr>
        <p:spPr bwMode="auto">
          <a:xfrm>
            <a:off x="3091171" y="5427813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250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70475" y="3495559"/>
            <a:ext cx="3392488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14375" lvl="2" indent="-257175">
              <a:buClr>
                <a:schemeClr val="bg1"/>
              </a:buClr>
              <a:buSzPct val="80000"/>
              <a:buFont typeface="Wingdings" pitchFamily="2" charset="2"/>
              <a:buChar char="v"/>
              <a:defRPr/>
            </a:pPr>
            <a:r>
              <a:rPr lang="en-GB" dirty="0">
                <a:solidFill>
                  <a:schemeClr val="bg2"/>
                </a:solidFill>
                <a:latin typeface="+mn-lt"/>
              </a:rPr>
              <a:t>can be totalled at the end of the day</a:t>
            </a:r>
          </a:p>
          <a:p>
            <a:pPr marL="714375" lvl="2" indent="-257175">
              <a:buClr>
                <a:schemeClr val="bg1"/>
              </a:buClr>
              <a:buSzPct val="80000"/>
              <a:buFont typeface="Wingdings" pitchFamily="2" charset="2"/>
              <a:buChar char="v"/>
              <a:defRPr/>
            </a:pPr>
            <a:r>
              <a:rPr lang="en-GB" dirty="0">
                <a:solidFill>
                  <a:schemeClr val="bg2"/>
                </a:solidFill>
                <a:latin typeface="+mn-lt"/>
              </a:rPr>
              <a:t>giving totals for each </a:t>
            </a:r>
          </a:p>
          <a:p>
            <a:pPr marL="1171575" lvl="3" indent="-257175">
              <a:buClr>
                <a:schemeClr val="bg1"/>
              </a:buClr>
              <a:buSzPct val="80000"/>
              <a:buFont typeface="Wingdings" pitchFamily="2" charset="2"/>
              <a:buChar char="v"/>
              <a:defRPr/>
            </a:pPr>
            <a:r>
              <a:rPr lang="en-GB" dirty="0">
                <a:solidFill>
                  <a:schemeClr val="bg2"/>
                </a:solidFill>
                <a:latin typeface="+mn-lt"/>
              </a:rPr>
              <a:t>site</a:t>
            </a:r>
          </a:p>
          <a:p>
            <a:pPr marL="1171575" lvl="3" indent="-257175">
              <a:buClr>
                <a:schemeClr val="bg1"/>
              </a:buClr>
              <a:buSzPct val="80000"/>
              <a:buFont typeface="Wingdings" pitchFamily="2" charset="2"/>
              <a:buChar char="v"/>
              <a:defRPr/>
            </a:pPr>
            <a:r>
              <a:rPr lang="en-GB" dirty="0">
                <a:solidFill>
                  <a:schemeClr val="bg2"/>
                </a:solidFill>
                <a:latin typeface="+mn-lt"/>
              </a:rPr>
              <a:t>type of fluid</a:t>
            </a:r>
          </a:p>
        </p:txBody>
      </p:sp>
      <p:sp>
        <p:nvSpPr>
          <p:cNvPr id="234" name="Rectangle 233"/>
          <p:cNvSpPr/>
          <p:nvPr/>
        </p:nvSpPr>
        <p:spPr>
          <a:xfrm>
            <a:off x="2092039" y="3136530"/>
            <a:ext cx="3129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  <a:latin typeface="MS UI Gothic"/>
                <a:ea typeface="MS UI Gothic"/>
                <a:cs typeface="Arial" pitchFamily="34" charset="0"/>
              </a:rPr>
              <a:t>ⓑ</a:t>
            </a:r>
            <a:endParaRPr lang="en-GB" dirty="0"/>
          </a:p>
        </p:txBody>
      </p:sp>
      <p:sp>
        <p:nvSpPr>
          <p:cNvPr id="235" name="Rectangle 234"/>
          <p:cNvSpPr/>
          <p:nvPr/>
        </p:nvSpPr>
        <p:spPr>
          <a:xfrm>
            <a:off x="2817994" y="3385989"/>
            <a:ext cx="3129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000" dirty="0">
                <a:solidFill>
                  <a:srgbClr val="000000"/>
                </a:solidFill>
                <a:latin typeface="MS UI Gothic"/>
                <a:ea typeface="MS UI Gothic"/>
                <a:cs typeface="Arial" pitchFamily="34" charset="0"/>
              </a:rPr>
              <a:t>ⓒ</a:t>
            </a:r>
            <a:endParaRPr lang="en-GB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2088288" y="2200439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MS UI Gothic"/>
                <a:ea typeface="MS UI Gothic"/>
                <a:cs typeface="Arial" pitchFamily="34" charset="0"/>
              </a:rPr>
              <a:t>ⓐ</a:t>
            </a:r>
            <a:endParaRPr lang="en-GB" sz="1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6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6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6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6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6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6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6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6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6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6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6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FFFFBDBB-1024-4FF1-A630-F51B25A79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09" y="1037373"/>
            <a:ext cx="4959438" cy="4549655"/>
          </a:xfrm>
          <a:prstGeom prst="rect">
            <a:avLst/>
          </a:prstGeom>
        </p:spPr>
      </p:pic>
      <p:sp>
        <p:nvSpPr>
          <p:cNvPr id="94" name="TextBox 14"/>
          <p:cNvSpPr txBox="1">
            <a:spLocks noChangeArrowheads="1"/>
          </p:cNvSpPr>
          <p:nvPr/>
        </p:nvSpPr>
        <p:spPr bwMode="auto">
          <a:xfrm>
            <a:off x="2182025" y="1401693"/>
            <a:ext cx="630237" cy="20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900" b="1" dirty="0">
                <a:solidFill>
                  <a:schemeClr val="bg2"/>
                </a:solidFill>
                <a:latin typeface="Bradley Hand ITC" pitchFamily="66" charset="0"/>
              </a:rPr>
              <a:t>20G</a:t>
            </a:r>
          </a:p>
          <a:p>
            <a:pPr eaLnBrk="1" hangingPunct="1"/>
            <a:r>
              <a:rPr lang="en-GB" sz="900" b="1" dirty="0">
                <a:solidFill>
                  <a:schemeClr val="bg2"/>
                </a:solidFill>
                <a:latin typeface="Bradley Hand ITC" pitchFamily="66" charset="0"/>
              </a:rPr>
              <a:t>Right hand</a:t>
            </a:r>
          </a:p>
        </p:txBody>
      </p:sp>
      <p:sp>
        <p:nvSpPr>
          <p:cNvPr id="95" name="TextBox 33"/>
          <p:cNvSpPr txBox="1">
            <a:spLocks noChangeArrowheads="1"/>
          </p:cNvSpPr>
          <p:nvPr/>
        </p:nvSpPr>
        <p:spPr bwMode="auto">
          <a:xfrm>
            <a:off x="1556859" y="1458113"/>
            <a:ext cx="539750" cy="153988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  <a:extLst/>
        </p:spPr>
        <p:txBody>
          <a:bodyPr lIns="0" tIns="0" rIns="0" bIns="0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1000" b="1" dirty="0">
                <a:solidFill>
                  <a:schemeClr val="bg2"/>
                </a:solidFill>
                <a:latin typeface="Bradley Hand ITC" pitchFamily="66" charset="0"/>
              </a:rPr>
              <a:t>NG tube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1612421" y="2085570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1842609" y="1955277"/>
            <a:ext cx="3127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Ensure</a:t>
            </a: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1606071" y="2245907"/>
            <a:ext cx="246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1618771" y="2398307"/>
            <a:ext cx="246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1610834" y="2560232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1609246" y="2712632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1610834" y="3158411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1596546" y="3036482"/>
            <a:ext cx="246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1617184" y="3329861"/>
            <a:ext cx="244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1604484" y="2872970"/>
            <a:ext cx="244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1596546" y="3480519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1610834" y="3647206"/>
            <a:ext cx="2460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2249009" y="2403070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2247421" y="2580870"/>
            <a:ext cx="244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2255359" y="2741207"/>
            <a:ext cx="2460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2233134" y="2884082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2241071" y="3041245"/>
            <a:ext cx="246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118" name="TextBox 35"/>
          <p:cNvSpPr txBox="1">
            <a:spLocks noChangeArrowheads="1"/>
          </p:cNvSpPr>
          <p:nvPr/>
        </p:nvSpPr>
        <p:spPr bwMode="auto">
          <a:xfrm>
            <a:off x="2237896" y="3483694"/>
            <a:ext cx="2460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19" name="TextBox 36"/>
          <p:cNvSpPr txBox="1">
            <a:spLocks noChangeArrowheads="1"/>
          </p:cNvSpPr>
          <p:nvPr/>
        </p:nvSpPr>
        <p:spPr bwMode="auto">
          <a:xfrm>
            <a:off x="2239484" y="3361920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20" name="TextBox 37"/>
          <p:cNvSpPr txBox="1">
            <a:spLocks noChangeArrowheads="1"/>
          </p:cNvSpPr>
          <p:nvPr/>
        </p:nvSpPr>
        <p:spPr bwMode="auto">
          <a:xfrm>
            <a:off x="2239484" y="3629280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21" name="TextBox 38"/>
          <p:cNvSpPr txBox="1">
            <a:spLocks noChangeArrowheads="1"/>
          </p:cNvSpPr>
          <p:nvPr/>
        </p:nvSpPr>
        <p:spPr bwMode="auto">
          <a:xfrm>
            <a:off x="2245834" y="3781680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22" name="TextBox 39"/>
          <p:cNvSpPr txBox="1">
            <a:spLocks noChangeArrowheads="1"/>
          </p:cNvSpPr>
          <p:nvPr/>
        </p:nvSpPr>
        <p:spPr bwMode="auto">
          <a:xfrm>
            <a:off x="2237896" y="3943605"/>
            <a:ext cx="246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23" name="TextBox 40"/>
          <p:cNvSpPr txBox="1">
            <a:spLocks noChangeArrowheads="1"/>
          </p:cNvSpPr>
          <p:nvPr/>
        </p:nvSpPr>
        <p:spPr bwMode="auto">
          <a:xfrm>
            <a:off x="2226784" y="4091243"/>
            <a:ext cx="244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24" name="TextBox 41"/>
          <p:cNvSpPr txBox="1">
            <a:spLocks noChangeArrowheads="1"/>
          </p:cNvSpPr>
          <p:nvPr/>
        </p:nvSpPr>
        <p:spPr bwMode="auto">
          <a:xfrm>
            <a:off x="2236309" y="4228892"/>
            <a:ext cx="24606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25" name="TextBox 42"/>
          <p:cNvSpPr txBox="1">
            <a:spLocks noChangeArrowheads="1"/>
          </p:cNvSpPr>
          <p:nvPr/>
        </p:nvSpPr>
        <p:spPr bwMode="auto">
          <a:xfrm>
            <a:off x="2242659" y="4373354"/>
            <a:ext cx="2460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26" name="TextBox 43"/>
          <p:cNvSpPr txBox="1">
            <a:spLocks noChangeArrowheads="1"/>
          </p:cNvSpPr>
          <p:nvPr/>
        </p:nvSpPr>
        <p:spPr bwMode="auto">
          <a:xfrm>
            <a:off x="2234721" y="4535279"/>
            <a:ext cx="246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27" name="TextBox 44"/>
          <p:cNvSpPr txBox="1">
            <a:spLocks noChangeArrowheads="1"/>
          </p:cNvSpPr>
          <p:nvPr/>
        </p:nvSpPr>
        <p:spPr bwMode="auto">
          <a:xfrm>
            <a:off x="2236309" y="4682917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28" name="TextBox 45"/>
          <p:cNvSpPr txBox="1">
            <a:spLocks noChangeArrowheads="1"/>
          </p:cNvSpPr>
          <p:nvPr/>
        </p:nvSpPr>
        <p:spPr bwMode="auto">
          <a:xfrm>
            <a:off x="2225196" y="4820566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29" name="TextBox 46"/>
          <p:cNvSpPr txBox="1">
            <a:spLocks noChangeArrowheads="1"/>
          </p:cNvSpPr>
          <p:nvPr/>
        </p:nvSpPr>
        <p:spPr bwMode="auto">
          <a:xfrm>
            <a:off x="2226784" y="4987253"/>
            <a:ext cx="2444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30" name="TextBox 47"/>
          <p:cNvSpPr txBox="1">
            <a:spLocks noChangeArrowheads="1"/>
          </p:cNvSpPr>
          <p:nvPr/>
        </p:nvSpPr>
        <p:spPr bwMode="auto">
          <a:xfrm>
            <a:off x="2228371" y="5139653"/>
            <a:ext cx="2444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31" name="TextBox 48"/>
          <p:cNvSpPr txBox="1">
            <a:spLocks noChangeArrowheads="1"/>
          </p:cNvSpPr>
          <p:nvPr/>
        </p:nvSpPr>
        <p:spPr bwMode="auto">
          <a:xfrm>
            <a:off x="2237896" y="5287291"/>
            <a:ext cx="2460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32" name="TextBox 18"/>
          <p:cNvSpPr txBox="1">
            <a:spLocks noChangeArrowheads="1"/>
          </p:cNvSpPr>
          <p:nvPr/>
        </p:nvSpPr>
        <p:spPr bwMode="auto">
          <a:xfrm>
            <a:off x="2884009" y="3623394"/>
            <a:ext cx="24606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133" name="TextBox 49"/>
          <p:cNvSpPr txBox="1">
            <a:spLocks noChangeArrowheads="1"/>
          </p:cNvSpPr>
          <p:nvPr/>
        </p:nvSpPr>
        <p:spPr bwMode="auto">
          <a:xfrm>
            <a:off x="2866546" y="3785319"/>
            <a:ext cx="2460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134" name="TextBox 50"/>
          <p:cNvSpPr txBox="1">
            <a:spLocks noChangeArrowheads="1"/>
          </p:cNvSpPr>
          <p:nvPr/>
        </p:nvSpPr>
        <p:spPr bwMode="auto">
          <a:xfrm>
            <a:off x="2872896" y="3932956"/>
            <a:ext cx="2444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135" name="TextBox 51"/>
          <p:cNvSpPr txBox="1">
            <a:spLocks noChangeArrowheads="1"/>
          </p:cNvSpPr>
          <p:nvPr/>
        </p:nvSpPr>
        <p:spPr bwMode="auto">
          <a:xfrm>
            <a:off x="2877659" y="4093294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136" name="TextBox 52"/>
          <p:cNvSpPr txBox="1">
            <a:spLocks noChangeArrowheads="1"/>
          </p:cNvSpPr>
          <p:nvPr/>
        </p:nvSpPr>
        <p:spPr bwMode="auto">
          <a:xfrm>
            <a:off x="2884009" y="4252044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137" name="TextBox 14"/>
          <p:cNvSpPr txBox="1">
            <a:spLocks noChangeArrowheads="1"/>
          </p:cNvSpPr>
          <p:nvPr/>
        </p:nvSpPr>
        <p:spPr bwMode="auto">
          <a:xfrm>
            <a:off x="2811853" y="1400345"/>
            <a:ext cx="630237" cy="20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900" b="1" dirty="0">
                <a:solidFill>
                  <a:schemeClr val="bg2"/>
                </a:solidFill>
                <a:latin typeface="Bradley Hand ITC" pitchFamily="66" charset="0"/>
              </a:rPr>
              <a:t>20G</a:t>
            </a:r>
          </a:p>
          <a:p>
            <a:pPr eaLnBrk="1" hangingPunct="1"/>
            <a:r>
              <a:rPr lang="en-GB" sz="900" b="1" dirty="0">
                <a:solidFill>
                  <a:schemeClr val="bg2"/>
                </a:solidFill>
                <a:latin typeface="Bradley Hand ITC" pitchFamily="66" charset="0"/>
              </a:rPr>
              <a:t>Left hand</a:t>
            </a:r>
          </a:p>
        </p:txBody>
      </p:sp>
      <p:sp>
        <p:nvSpPr>
          <p:cNvPr id="138" name="TextBox 113"/>
          <p:cNvSpPr txBox="1">
            <a:spLocks noChangeArrowheads="1"/>
          </p:cNvSpPr>
          <p:nvPr/>
        </p:nvSpPr>
        <p:spPr bwMode="auto">
          <a:xfrm>
            <a:off x="1908314" y="2097931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39" name="TextBox 114"/>
          <p:cNvSpPr txBox="1">
            <a:spLocks noChangeArrowheads="1"/>
          </p:cNvSpPr>
          <p:nvPr/>
        </p:nvSpPr>
        <p:spPr bwMode="auto">
          <a:xfrm>
            <a:off x="1925776" y="2250331"/>
            <a:ext cx="246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40</a:t>
            </a:r>
          </a:p>
        </p:txBody>
      </p:sp>
      <p:sp>
        <p:nvSpPr>
          <p:cNvPr id="140" name="TextBox 115"/>
          <p:cNvSpPr txBox="1">
            <a:spLocks noChangeArrowheads="1"/>
          </p:cNvSpPr>
          <p:nvPr/>
        </p:nvSpPr>
        <p:spPr bwMode="auto">
          <a:xfrm>
            <a:off x="1922601" y="2407494"/>
            <a:ext cx="2460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60</a:t>
            </a:r>
          </a:p>
        </p:txBody>
      </p:sp>
      <p:sp>
        <p:nvSpPr>
          <p:cNvPr id="141" name="TextBox 116"/>
          <p:cNvSpPr txBox="1">
            <a:spLocks noChangeArrowheads="1"/>
          </p:cNvSpPr>
          <p:nvPr/>
        </p:nvSpPr>
        <p:spPr bwMode="auto">
          <a:xfrm>
            <a:off x="1914664" y="2563069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80</a:t>
            </a:r>
          </a:p>
        </p:txBody>
      </p:sp>
      <p:sp>
        <p:nvSpPr>
          <p:cNvPr id="142" name="TextBox 117"/>
          <p:cNvSpPr txBox="1">
            <a:spLocks noChangeArrowheads="1"/>
          </p:cNvSpPr>
          <p:nvPr/>
        </p:nvSpPr>
        <p:spPr bwMode="auto">
          <a:xfrm>
            <a:off x="1908314" y="2715469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100</a:t>
            </a:r>
          </a:p>
        </p:txBody>
      </p:sp>
      <p:sp>
        <p:nvSpPr>
          <p:cNvPr id="143" name="TextBox 118"/>
          <p:cNvSpPr txBox="1">
            <a:spLocks noChangeArrowheads="1"/>
          </p:cNvSpPr>
          <p:nvPr/>
        </p:nvSpPr>
        <p:spPr bwMode="auto">
          <a:xfrm>
            <a:off x="1901964" y="3637034"/>
            <a:ext cx="244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220</a:t>
            </a:r>
          </a:p>
        </p:txBody>
      </p:sp>
      <p:sp>
        <p:nvSpPr>
          <p:cNvPr id="144" name="TextBox 119"/>
          <p:cNvSpPr txBox="1">
            <a:spLocks noChangeArrowheads="1"/>
          </p:cNvSpPr>
          <p:nvPr/>
        </p:nvSpPr>
        <p:spPr bwMode="auto">
          <a:xfrm>
            <a:off x="1905139" y="3034556"/>
            <a:ext cx="2460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140</a:t>
            </a:r>
          </a:p>
        </p:txBody>
      </p:sp>
      <p:sp>
        <p:nvSpPr>
          <p:cNvPr id="145" name="TextBox 120"/>
          <p:cNvSpPr txBox="1">
            <a:spLocks noChangeArrowheads="1"/>
          </p:cNvSpPr>
          <p:nvPr/>
        </p:nvSpPr>
        <p:spPr bwMode="auto">
          <a:xfrm>
            <a:off x="1890851" y="3310009"/>
            <a:ext cx="246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180</a:t>
            </a:r>
          </a:p>
        </p:txBody>
      </p:sp>
      <p:sp>
        <p:nvSpPr>
          <p:cNvPr id="146" name="TextBox 121"/>
          <p:cNvSpPr txBox="1">
            <a:spLocks noChangeArrowheads="1"/>
          </p:cNvSpPr>
          <p:nvPr/>
        </p:nvSpPr>
        <p:spPr bwMode="auto">
          <a:xfrm>
            <a:off x="1906726" y="3154434"/>
            <a:ext cx="246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160</a:t>
            </a:r>
          </a:p>
        </p:txBody>
      </p:sp>
      <p:sp>
        <p:nvSpPr>
          <p:cNvPr id="147" name="TextBox 122"/>
          <p:cNvSpPr txBox="1">
            <a:spLocks noChangeArrowheads="1"/>
          </p:cNvSpPr>
          <p:nvPr/>
        </p:nvSpPr>
        <p:spPr bwMode="auto">
          <a:xfrm>
            <a:off x="1892439" y="3479871"/>
            <a:ext cx="2444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200</a:t>
            </a:r>
          </a:p>
        </p:txBody>
      </p:sp>
      <p:sp>
        <p:nvSpPr>
          <p:cNvPr id="148" name="TextBox 123"/>
          <p:cNvSpPr txBox="1">
            <a:spLocks noChangeArrowheads="1"/>
          </p:cNvSpPr>
          <p:nvPr/>
        </p:nvSpPr>
        <p:spPr bwMode="auto">
          <a:xfrm>
            <a:off x="1897201" y="2872631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120</a:t>
            </a:r>
          </a:p>
        </p:txBody>
      </p:sp>
      <p:sp>
        <p:nvSpPr>
          <p:cNvPr id="149" name="TextBox 89"/>
          <p:cNvSpPr txBox="1">
            <a:spLocks noChangeArrowheads="1"/>
          </p:cNvSpPr>
          <p:nvPr/>
        </p:nvSpPr>
        <p:spPr bwMode="auto">
          <a:xfrm>
            <a:off x="2523464" y="2414337"/>
            <a:ext cx="2460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150" name="TextBox 90"/>
          <p:cNvSpPr txBox="1">
            <a:spLocks noChangeArrowheads="1"/>
          </p:cNvSpPr>
          <p:nvPr/>
        </p:nvSpPr>
        <p:spPr bwMode="auto">
          <a:xfrm>
            <a:off x="2506002" y="2579437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100</a:t>
            </a:r>
          </a:p>
        </p:txBody>
      </p:sp>
      <p:sp>
        <p:nvSpPr>
          <p:cNvPr id="151" name="TextBox 91"/>
          <p:cNvSpPr txBox="1">
            <a:spLocks noChangeArrowheads="1"/>
          </p:cNvSpPr>
          <p:nvPr/>
        </p:nvSpPr>
        <p:spPr bwMode="auto">
          <a:xfrm>
            <a:off x="2509177" y="2731837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150</a:t>
            </a:r>
          </a:p>
        </p:txBody>
      </p:sp>
      <p:sp>
        <p:nvSpPr>
          <p:cNvPr id="152" name="TextBox 92"/>
          <p:cNvSpPr txBox="1">
            <a:spLocks noChangeArrowheads="1"/>
          </p:cNvSpPr>
          <p:nvPr/>
        </p:nvSpPr>
        <p:spPr bwMode="auto">
          <a:xfrm>
            <a:off x="2517114" y="2871073"/>
            <a:ext cx="246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200</a:t>
            </a:r>
          </a:p>
        </p:txBody>
      </p:sp>
      <p:sp>
        <p:nvSpPr>
          <p:cNvPr id="153" name="TextBox 93"/>
          <p:cNvSpPr txBox="1">
            <a:spLocks noChangeArrowheads="1"/>
          </p:cNvSpPr>
          <p:nvPr/>
        </p:nvSpPr>
        <p:spPr bwMode="auto">
          <a:xfrm>
            <a:off x="2509177" y="3028236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250</a:t>
            </a:r>
          </a:p>
        </p:txBody>
      </p:sp>
      <p:sp>
        <p:nvSpPr>
          <p:cNvPr id="154" name="TextBox 94"/>
          <p:cNvSpPr txBox="1">
            <a:spLocks noChangeArrowheads="1"/>
          </p:cNvSpPr>
          <p:nvPr/>
        </p:nvSpPr>
        <p:spPr bwMode="auto">
          <a:xfrm>
            <a:off x="2506002" y="3323047"/>
            <a:ext cx="2460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270</a:t>
            </a:r>
          </a:p>
        </p:txBody>
      </p:sp>
      <p:sp>
        <p:nvSpPr>
          <p:cNvPr id="155" name="TextBox 97"/>
          <p:cNvSpPr txBox="1">
            <a:spLocks noChangeArrowheads="1"/>
          </p:cNvSpPr>
          <p:nvPr/>
        </p:nvSpPr>
        <p:spPr bwMode="auto">
          <a:xfrm>
            <a:off x="2512352" y="3472272"/>
            <a:ext cx="2444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290</a:t>
            </a:r>
          </a:p>
        </p:txBody>
      </p:sp>
      <p:sp>
        <p:nvSpPr>
          <p:cNvPr id="156" name="TextBox 101"/>
          <p:cNvSpPr txBox="1">
            <a:spLocks noChangeArrowheads="1"/>
          </p:cNvSpPr>
          <p:nvPr/>
        </p:nvSpPr>
        <p:spPr bwMode="auto">
          <a:xfrm>
            <a:off x="2482189" y="3640547"/>
            <a:ext cx="246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310</a:t>
            </a:r>
          </a:p>
        </p:txBody>
      </p:sp>
      <p:sp>
        <p:nvSpPr>
          <p:cNvPr id="157" name="TextBox 102"/>
          <p:cNvSpPr txBox="1">
            <a:spLocks noChangeArrowheads="1"/>
          </p:cNvSpPr>
          <p:nvPr/>
        </p:nvSpPr>
        <p:spPr bwMode="auto">
          <a:xfrm>
            <a:off x="2512352" y="3768671"/>
            <a:ext cx="2444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330</a:t>
            </a:r>
          </a:p>
        </p:txBody>
      </p:sp>
      <p:sp>
        <p:nvSpPr>
          <p:cNvPr id="158" name="TextBox 103"/>
          <p:cNvSpPr txBox="1">
            <a:spLocks noChangeArrowheads="1"/>
          </p:cNvSpPr>
          <p:nvPr/>
        </p:nvSpPr>
        <p:spPr bwMode="auto">
          <a:xfrm>
            <a:off x="2509177" y="3925834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350</a:t>
            </a:r>
          </a:p>
        </p:txBody>
      </p:sp>
      <p:sp>
        <p:nvSpPr>
          <p:cNvPr id="159" name="TextBox 104"/>
          <p:cNvSpPr txBox="1">
            <a:spLocks noChangeArrowheads="1"/>
          </p:cNvSpPr>
          <p:nvPr/>
        </p:nvSpPr>
        <p:spPr bwMode="auto">
          <a:xfrm>
            <a:off x="2516299" y="5126490"/>
            <a:ext cx="246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510</a:t>
            </a:r>
          </a:p>
        </p:txBody>
      </p:sp>
      <p:sp>
        <p:nvSpPr>
          <p:cNvPr id="160" name="TextBox 105"/>
          <p:cNvSpPr txBox="1">
            <a:spLocks noChangeArrowheads="1"/>
          </p:cNvSpPr>
          <p:nvPr/>
        </p:nvSpPr>
        <p:spPr bwMode="auto">
          <a:xfrm>
            <a:off x="2501239" y="4068709"/>
            <a:ext cx="244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370</a:t>
            </a:r>
          </a:p>
        </p:txBody>
      </p:sp>
      <p:sp>
        <p:nvSpPr>
          <p:cNvPr id="161" name="TextBox 106"/>
          <p:cNvSpPr txBox="1">
            <a:spLocks noChangeArrowheads="1"/>
          </p:cNvSpPr>
          <p:nvPr/>
        </p:nvSpPr>
        <p:spPr bwMode="auto">
          <a:xfrm>
            <a:off x="2509177" y="4230634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390</a:t>
            </a:r>
          </a:p>
        </p:txBody>
      </p:sp>
      <p:sp>
        <p:nvSpPr>
          <p:cNvPr id="162" name="TextBox 107"/>
          <p:cNvSpPr txBox="1">
            <a:spLocks noChangeArrowheads="1"/>
          </p:cNvSpPr>
          <p:nvPr/>
        </p:nvSpPr>
        <p:spPr bwMode="auto">
          <a:xfrm>
            <a:off x="2521877" y="4394146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410</a:t>
            </a:r>
          </a:p>
        </p:txBody>
      </p:sp>
      <p:sp>
        <p:nvSpPr>
          <p:cNvPr id="163" name="TextBox 108"/>
          <p:cNvSpPr txBox="1">
            <a:spLocks noChangeArrowheads="1"/>
          </p:cNvSpPr>
          <p:nvPr/>
        </p:nvSpPr>
        <p:spPr bwMode="auto">
          <a:xfrm>
            <a:off x="2520289" y="4530362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430</a:t>
            </a:r>
          </a:p>
        </p:txBody>
      </p:sp>
      <p:sp>
        <p:nvSpPr>
          <p:cNvPr id="164" name="TextBox 109"/>
          <p:cNvSpPr txBox="1">
            <a:spLocks noChangeArrowheads="1"/>
          </p:cNvSpPr>
          <p:nvPr/>
        </p:nvSpPr>
        <p:spPr bwMode="auto">
          <a:xfrm>
            <a:off x="2510764" y="4689112"/>
            <a:ext cx="246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450</a:t>
            </a:r>
          </a:p>
        </p:txBody>
      </p:sp>
      <p:sp>
        <p:nvSpPr>
          <p:cNvPr id="165" name="TextBox 110"/>
          <p:cNvSpPr txBox="1">
            <a:spLocks noChangeArrowheads="1"/>
          </p:cNvSpPr>
          <p:nvPr/>
        </p:nvSpPr>
        <p:spPr bwMode="auto">
          <a:xfrm>
            <a:off x="2513939" y="4816927"/>
            <a:ext cx="246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470</a:t>
            </a:r>
          </a:p>
        </p:txBody>
      </p:sp>
      <p:sp>
        <p:nvSpPr>
          <p:cNvPr id="166" name="TextBox 111"/>
          <p:cNvSpPr txBox="1">
            <a:spLocks noChangeArrowheads="1"/>
          </p:cNvSpPr>
          <p:nvPr/>
        </p:nvSpPr>
        <p:spPr bwMode="auto">
          <a:xfrm>
            <a:off x="2521877" y="4974090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490</a:t>
            </a:r>
          </a:p>
        </p:txBody>
      </p:sp>
      <p:sp>
        <p:nvSpPr>
          <p:cNvPr id="167" name="TextBox 112"/>
          <p:cNvSpPr txBox="1">
            <a:spLocks noChangeArrowheads="1"/>
          </p:cNvSpPr>
          <p:nvPr/>
        </p:nvSpPr>
        <p:spPr bwMode="auto">
          <a:xfrm>
            <a:off x="2527412" y="5263015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530</a:t>
            </a:r>
          </a:p>
        </p:txBody>
      </p:sp>
      <p:sp>
        <p:nvSpPr>
          <p:cNvPr id="168" name="TextBox 95"/>
          <p:cNvSpPr txBox="1">
            <a:spLocks noChangeArrowheads="1"/>
          </p:cNvSpPr>
          <p:nvPr/>
        </p:nvSpPr>
        <p:spPr bwMode="auto">
          <a:xfrm>
            <a:off x="3105458" y="3606599"/>
            <a:ext cx="244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169" name="TextBox 96"/>
          <p:cNvSpPr txBox="1">
            <a:spLocks noChangeArrowheads="1"/>
          </p:cNvSpPr>
          <p:nvPr/>
        </p:nvSpPr>
        <p:spPr bwMode="auto">
          <a:xfrm>
            <a:off x="3113396" y="3763761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100</a:t>
            </a:r>
          </a:p>
        </p:txBody>
      </p:sp>
      <p:sp>
        <p:nvSpPr>
          <p:cNvPr id="170" name="TextBox 98"/>
          <p:cNvSpPr txBox="1">
            <a:spLocks noChangeArrowheads="1"/>
          </p:cNvSpPr>
          <p:nvPr/>
        </p:nvSpPr>
        <p:spPr bwMode="auto">
          <a:xfrm>
            <a:off x="3113396" y="3919336"/>
            <a:ext cx="2444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150</a:t>
            </a:r>
          </a:p>
        </p:txBody>
      </p:sp>
      <p:sp>
        <p:nvSpPr>
          <p:cNvPr id="171" name="TextBox 99"/>
          <p:cNvSpPr txBox="1">
            <a:spLocks noChangeArrowheads="1"/>
          </p:cNvSpPr>
          <p:nvPr/>
        </p:nvSpPr>
        <p:spPr bwMode="auto">
          <a:xfrm>
            <a:off x="3099108" y="4087611"/>
            <a:ext cx="246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200</a:t>
            </a:r>
          </a:p>
        </p:txBody>
      </p:sp>
      <p:sp>
        <p:nvSpPr>
          <p:cNvPr id="172" name="TextBox 100"/>
          <p:cNvSpPr txBox="1">
            <a:spLocks noChangeArrowheads="1"/>
          </p:cNvSpPr>
          <p:nvPr/>
        </p:nvSpPr>
        <p:spPr bwMode="auto">
          <a:xfrm>
            <a:off x="3091171" y="4251124"/>
            <a:ext cx="24606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250</a:t>
            </a:r>
          </a:p>
        </p:txBody>
      </p:sp>
      <p:sp>
        <p:nvSpPr>
          <p:cNvPr id="173" name="TextBox 112"/>
          <p:cNvSpPr txBox="1">
            <a:spLocks noChangeArrowheads="1"/>
          </p:cNvSpPr>
          <p:nvPr/>
        </p:nvSpPr>
        <p:spPr bwMode="auto">
          <a:xfrm>
            <a:off x="1901015" y="5407322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220</a:t>
            </a:r>
          </a:p>
        </p:txBody>
      </p:sp>
      <p:sp>
        <p:nvSpPr>
          <p:cNvPr id="174" name="TextBox 112"/>
          <p:cNvSpPr txBox="1">
            <a:spLocks noChangeArrowheads="1"/>
          </p:cNvSpPr>
          <p:nvPr/>
        </p:nvSpPr>
        <p:spPr bwMode="auto">
          <a:xfrm>
            <a:off x="2527103" y="5415415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530</a:t>
            </a:r>
          </a:p>
        </p:txBody>
      </p:sp>
      <p:sp>
        <p:nvSpPr>
          <p:cNvPr id="175" name="TextBox 112"/>
          <p:cNvSpPr txBox="1">
            <a:spLocks noChangeArrowheads="1"/>
          </p:cNvSpPr>
          <p:nvPr/>
        </p:nvSpPr>
        <p:spPr bwMode="auto">
          <a:xfrm>
            <a:off x="3091171" y="5427813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250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2092039" y="3136530"/>
            <a:ext cx="3129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  <a:latin typeface="MS UI Gothic"/>
                <a:ea typeface="MS UI Gothic"/>
                <a:cs typeface="Arial" pitchFamily="34" charset="0"/>
              </a:rPr>
              <a:t>ⓑ</a:t>
            </a:r>
            <a:endParaRPr lang="en-GB" dirty="0"/>
          </a:p>
        </p:txBody>
      </p:sp>
      <p:sp>
        <p:nvSpPr>
          <p:cNvPr id="177" name="Rectangle 176"/>
          <p:cNvSpPr/>
          <p:nvPr/>
        </p:nvSpPr>
        <p:spPr>
          <a:xfrm>
            <a:off x="2817994" y="3385989"/>
            <a:ext cx="3129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000" dirty="0">
                <a:solidFill>
                  <a:srgbClr val="000000"/>
                </a:solidFill>
                <a:latin typeface="MS UI Gothic"/>
                <a:ea typeface="MS UI Gothic"/>
                <a:cs typeface="Arial" pitchFamily="34" charset="0"/>
              </a:rPr>
              <a:t>ⓒ</a:t>
            </a:r>
            <a:endParaRPr lang="en-GB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2088288" y="2200439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MS UI Gothic"/>
                <a:ea typeface="MS UI Gothic"/>
                <a:cs typeface="Arial" pitchFamily="34" charset="0"/>
              </a:rPr>
              <a:t>ⓐ</a:t>
            </a:r>
            <a:endParaRPr lang="en-GB" sz="1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CA003B81-90D8-40FE-988C-9CA9194BF29B}" type="slidenum">
              <a:rPr lang="en-GB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38</a:t>
            </a:fld>
            <a:endParaRPr lang="en-GB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3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</a:rPr>
              <a:t>8.</a:t>
            </a:r>
            <a:r>
              <a:rPr lang="en-GB" dirty="0"/>
              <a:t> Intake – </a:t>
            </a:r>
            <a:r>
              <a:rPr lang="en-GB" u="sng" dirty="0"/>
              <a:t>Hourly</a:t>
            </a:r>
            <a:r>
              <a:rPr lang="en-GB" dirty="0"/>
              <a:t> cumulative totals</a:t>
            </a:r>
          </a:p>
        </p:txBody>
      </p:sp>
      <p:sp>
        <p:nvSpPr>
          <p:cNvPr id="103" name="Content Placeholder 13"/>
          <p:cNvSpPr>
            <a:spLocks noGrp="1"/>
          </p:cNvSpPr>
          <p:nvPr>
            <p:ph sz="half" idx="1"/>
          </p:nvPr>
        </p:nvSpPr>
        <p:spPr>
          <a:xfrm>
            <a:off x="5059363" y="1368425"/>
            <a:ext cx="4100512" cy="3962400"/>
          </a:xfrm>
        </p:spPr>
        <p:txBody>
          <a:bodyPr/>
          <a:lstStyle/>
          <a:p>
            <a:pPr>
              <a:defRPr/>
            </a:pPr>
            <a:r>
              <a:rPr lang="en-GB" dirty="0"/>
              <a:t>Cumulative totals</a:t>
            </a:r>
          </a:p>
          <a:p>
            <a:pPr>
              <a:buFont typeface="Wingdings" pitchFamily="2" charset="2"/>
              <a:buNone/>
              <a:defRPr/>
            </a:pPr>
            <a:r>
              <a:rPr lang="en-GB" dirty="0"/>
              <a:t>	 to be calculated </a:t>
            </a:r>
          </a:p>
          <a:p>
            <a:pPr lvl="1">
              <a:defRPr/>
            </a:pPr>
            <a:r>
              <a:rPr lang="en-GB" dirty="0"/>
              <a:t>each hour</a:t>
            </a:r>
          </a:p>
          <a:p>
            <a:pPr lvl="1">
              <a:defRPr/>
            </a:pPr>
            <a:r>
              <a:rPr lang="en-GB" dirty="0"/>
              <a:t>to get an </a:t>
            </a:r>
          </a:p>
          <a:p>
            <a:pPr marL="177800" lvl="1" indent="0">
              <a:buFont typeface="Wingdings" pitchFamily="2" charset="2"/>
              <a:buNone/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Hourly amount in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GB" sz="2800" dirty="0"/>
              <a:t>and then </a:t>
            </a:r>
          </a:p>
          <a:p>
            <a:pPr marL="449263" lvl="1" indent="-271463">
              <a:buFont typeface="Wingdings" pitchFamily="2" charset="2"/>
              <a:buNone/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 Total in</a:t>
            </a:r>
          </a:p>
          <a:p>
            <a:pPr marL="719138" lvl="2" indent="0">
              <a:buFont typeface="Wingdings" pitchFamily="2" charset="2"/>
              <a:buNone/>
              <a:defRPr/>
            </a:pP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8995" name="Down Arrow 103"/>
          <p:cNvSpPr>
            <a:spLocks noChangeArrowheads="1"/>
          </p:cNvSpPr>
          <p:nvPr/>
        </p:nvSpPr>
        <p:spPr bwMode="auto">
          <a:xfrm rot="-5400000">
            <a:off x="1898965" y="3065617"/>
            <a:ext cx="200025" cy="604522"/>
          </a:xfrm>
          <a:prstGeom prst="downArrow">
            <a:avLst>
              <a:gd name="adj1" fmla="val 50000"/>
              <a:gd name="adj2" fmla="val 50227"/>
            </a:avLst>
          </a:prstGeom>
          <a:solidFill>
            <a:srgbClr val="FFFF00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38996" name="Down Arrow 104"/>
          <p:cNvSpPr>
            <a:spLocks noChangeArrowheads="1"/>
          </p:cNvSpPr>
          <p:nvPr/>
        </p:nvSpPr>
        <p:spPr bwMode="auto">
          <a:xfrm rot="-5400000">
            <a:off x="2486341" y="3083722"/>
            <a:ext cx="201612" cy="581025"/>
          </a:xfrm>
          <a:prstGeom prst="downArrow">
            <a:avLst>
              <a:gd name="adj1" fmla="val 41973"/>
              <a:gd name="adj2" fmla="val 50233"/>
            </a:avLst>
          </a:prstGeom>
          <a:solidFill>
            <a:srgbClr val="FFFF00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06" name="Down Arrow 105"/>
          <p:cNvSpPr>
            <a:spLocks noChangeArrowheads="1"/>
          </p:cNvSpPr>
          <p:nvPr/>
        </p:nvSpPr>
        <p:spPr bwMode="auto">
          <a:xfrm rot="-5400000">
            <a:off x="3134827" y="3038989"/>
            <a:ext cx="201612" cy="667310"/>
          </a:xfrm>
          <a:prstGeom prst="downArrow">
            <a:avLst>
              <a:gd name="adj1" fmla="val 50000"/>
              <a:gd name="adj2" fmla="val 49825"/>
            </a:avLst>
          </a:prstGeom>
          <a:solidFill>
            <a:srgbClr val="FFFF00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07" name="Down Arrow 106"/>
          <p:cNvSpPr>
            <a:spLocks noChangeArrowheads="1"/>
          </p:cNvSpPr>
          <p:nvPr/>
        </p:nvSpPr>
        <p:spPr bwMode="auto">
          <a:xfrm rot="-5400000">
            <a:off x="3727843" y="3116532"/>
            <a:ext cx="206375" cy="523485"/>
          </a:xfrm>
          <a:prstGeom prst="downArrow">
            <a:avLst>
              <a:gd name="adj1" fmla="val 50000"/>
              <a:gd name="adj2" fmla="val 49945"/>
            </a:avLst>
          </a:prstGeom>
          <a:solidFill>
            <a:srgbClr val="FFFF00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08" name="Down Arrow 107"/>
          <p:cNvSpPr>
            <a:spLocks noChangeArrowheads="1"/>
          </p:cNvSpPr>
          <p:nvPr/>
        </p:nvSpPr>
        <p:spPr bwMode="auto">
          <a:xfrm rot="-5400000">
            <a:off x="4302369" y="3090033"/>
            <a:ext cx="201612" cy="581245"/>
          </a:xfrm>
          <a:prstGeom prst="downArrow">
            <a:avLst>
              <a:gd name="adj1" fmla="val 50000"/>
              <a:gd name="adj2" fmla="val 49797"/>
            </a:avLst>
          </a:prstGeom>
          <a:solidFill>
            <a:srgbClr val="FFFF00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10" name="Down Arrow 109"/>
          <p:cNvSpPr>
            <a:spLocks noChangeArrowheads="1"/>
          </p:cNvSpPr>
          <p:nvPr/>
        </p:nvSpPr>
        <p:spPr bwMode="auto">
          <a:xfrm rot="-5400000">
            <a:off x="4741420" y="3230634"/>
            <a:ext cx="201613" cy="296863"/>
          </a:xfrm>
          <a:prstGeom prst="downArrow">
            <a:avLst>
              <a:gd name="adj1" fmla="val 50000"/>
              <a:gd name="adj2" fmla="val 49879"/>
            </a:avLst>
          </a:prstGeom>
          <a:solidFill>
            <a:srgbClr val="FFFF00"/>
          </a:solidFill>
          <a:ln w="15875" algn="ctr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7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" presetID="17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17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build="p"/>
      <p:bldP spid="38995" grpId="0" animBg="1"/>
      <p:bldP spid="38996" grpId="0" animBg="1"/>
      <p:bldP spid="106" grpId="0" animBg="1"/>
      <p:bldP spid="107" grpId="0" animBg="1"/>
      <p:bldP spid="108" grpId="0" animBg="1"/>
      <p:bldP spid="1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132">
            <a:extLst>
              <a:ext uri="{FF2B5EF4-FFF2-40B4-BE49-F238E27FC236}">
                <a16:creationId xmlns:a16="http://schemas.microsoft.com/office/drawing/2014/main" xmlns="" id="{4EA692AF-EA36-4698-A32F-4D6B0E9DC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09" y="1037373"/>
            <a:ext cx="4959438" cy="4549655"/>
          </a:xfrm>
          <a:prstGeom prst="rect">
            <a:avLst/>
          </a:prstGeom>
        </p:spPr>
      </p:pic>
      <p:sp>
        <p:nvSpPr>
          <p:cNvPr id="257" name="TextBox 14"/>
          <p:cNvSpPr txBox="1">
            <a:spLocks noChangeArrowheads="1"/>
          </p:cNvSpPr>
          <p:nvPr/>
        </p:nvSpPr>
        <p:spPr bwMode="auto">
          <a:xfrm>
            <a:off x="2182025" y="1401693"/>
            <a:ext cx="630237" cy="20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900" b="1" dirty="0">
                <a:solidFill>
                  <a:schemeClr val="bg2"/>
                </a:solidFill>
                <a:latin typeface="Bradley Hand ITC" pitchFamily="66" charset="0"/>
              </a:rPr>
              <a:t>20G</a:t>
            </a:r>
          </a:p>
          <a:p>
            <a:pPr eaLnBrk="1" hangingPunct="1"/>
            <a:r>
              <a:rPr lang="en-GB" sz="900" b="1" dirty="0">
                <a:solidFill>
                  <a:schemeClr val="bg2"/>
                </a:solidFill>
                <a:latin typeface="Bradley Hand ITC" pitchFamily="66" charset="0"/>
              </a:rPr>
              <a:t>Right hand</a:t>
            </a:r>
          </a:p>
        </p:txBody>
      </p:sp>
      <p:sp>
        <p:nvSpPr>
          <p:cNvPr id="258" name="TextBox 33"/>
          <p:cNvSpPr txBox="1">
            <a:spLocks noChangeArrowheads="1"/>
          </p:cNvSpPr>
          <p:nvPr/>
        </p:nvSpPr>
        <p:spPr bwMode="auto">
          <a:xfrm>
            <a:off x="1556859" y="1458113"/>
            <a:ext cx="539750" cy="153988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  <a:extLst/>
        </p:spPr>
        <p:txBody>
          <a:bodyPr lIns="0" tIns="0" rIns="0" bIns="0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1000" b="1" dirty="0">
                <a:solidFill>
                  <a:schemeClr val="bg2"/>
                </a:solidFill>
                <a:latin typeface="Bradley Hand ITC" pitchFamily="66" charset="0"/>
              </a:rPr>
              <a:t>NG tube</a:t>
            </a:r>
          </a:p>
        </p:txBody>
      </p:sp>
      <p:sp>
        <p:nvSpPr>
          <p:cNvPr id="259" name="TextBox 258"/>
          <p:cNvSpPr txBox="1">
            <a:spLocks noChangeArrowheads="1"/>
          </p:cNvSpPr>
          <p:nvPr/>
        </p:nvSpPr>
        <p:spPr bwMode="auto">
          <a:xfrm>
            <a:off x="1612421" y="2085570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60" name="TextBox 259"/>
          <p:cNvSpPr txBox="1">
            <a:spLocks noChangeArrowheads="1"/>
          </p:cNvSpPr>
          <p:nvPr/>
        </p:nvSpPr>
        <p:spPr bwMode="auto">
          <a:xfrm>
            <a:off x="1842609" y="1955277"/>
            <a:ext cx="3127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Ensure</a:t>
            </a:r>
          </a:p>
        </p:txBody>
      </p:sp>
      <p:sp>
        <p:nvSpPr>
          <p:cNvPr id="261" name="TextBox 260"/>
          <p:cNvSpPr txBox="1">
            <a:spLocks noChangeArrowheads="1"/>
          </p:cNvSpPr>
          <p:nvPr/>
        </p:nvSpPr>
        <p:spPr bwMode="auto">
          <a:xfrm>
            <a:off x="1606071" y="2245907"/>
            <a:ext cx="246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62" name="TextBox 261"/>
          <p:cNvSpPr txBox="1">
            <a:spLocks noChangeArrowheads="1"/>
          </p:cNvSpPr>
          <p:nvPr/>
        </p:nvSpPr>
        <p:spPr bwMode="auto">
          <a:xfrm>
            <a:off x="1618771" y="2398307"/>
            <a:ext cx="246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63" name="TextBox 262"/>
          <p:cNvSpPr txBox="1">
            <a:spLocks noChangeArrowheads="1"/>
          </p:cNvSpPr>
          <p:nvPr/>
        </p:nvSpPr>
        <p:spPr bwMode="auto">
          <a:xfrm>
            <a:off x="1610834" y="2560232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64" name="TextBox 263"/>
          <p:cNvSpPr txBox="1">
            <a:spLocks noChangeArrowheads="1"/>
          </p:cNvSpPr>
          <p:nvPr/>
        </p:nvSpPr>
        <p:spPr bwMode="auto">
          <a:xfrm>
            <a:off x="1609246" y="2712632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65" name="TextBox 264"/>
          <p:cNvSpPr txBox="1">
            <a:spLocks noChangeArrowheads="1"/>
          </p:cNvSpPr>
          <p:nvPr/>
        </p:nvSpPr>
        <p:spPr bwMode="auto">
          <a:xfrm>
            <a:off x="1610834" y="3158411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66" name="TextBox 265"/>
          <p:cNvSpPr txBox="1">
            <a:spLocks noChangeArrowheads="1"/>
          </p:cNvSpPr>
          <p:nvPr/>
        </p:nvSpPr>
        <p:spPr bwMode="auto">
          <a:xfrm>
            <a:off x="1596546" y="3036482"/>
            <a:ext cx="246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67" name="TextBox 266"/>
          <p:cNvSpPr txBox="1">
            <a:spLocks noChangeArrowheads="1"/>
          </p:cNvSpPr>
          <p:nvPr/>
        </p:nvSpPr>
        <p:spPr bwMode="auto">
          <a:xfrm>
            <a:off x="1617184" y="3329861"/>
            <a:ext cx="244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68" name="TextBox 267"/>
          <p:cNvSpPr txBox="1">
            <a:spLocks noChangeArrowheads="1"/>
          </p:cNvSpPr>
          <p:nvPr/>
        </p:nvSpPr>
        <p:spPr bwMode="auto">
          <a:xfrm>
            <a:off x="1604484" y="2872970"/>
            <a:ext cx="244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69" name="TextBox 268"/>
          <p:cNvSpPr txBox="1">
            <a:spLocks noChangeArrowheads="1"/>
          </p:cNvSpPr>
          <p:nvPr/>
        </p:nvSpPr>
        <p:spPr bwMode="auto">
          <a:xfrm>
            <a:off x="1596546" y="3480519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70" name="TextBox 269"/>
          <p:cNvSpPr txBox="1">
            <a:spLocks noChangeArrowheads="1"/>
          </p:cNvSpPr>
          <p:nvPr/>
        </p:nvSpPr>
        <p:spPr bwMode="auto">
          <a:xfrm>
            <a:off x="1610834" y="3647206"/>
            <a:ext cx="2460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71" name="TextBox 270"/>
          <p:cNvSpPr txBox="1">
            <a:spLocks noChangeArrowheads="1"/>
          </p:cNvSpPr>
          <p:nvPr/>
        </p:nvSpPr>
        <p:spPr bwMode="auto">
          <a:xfrm>
            <a:off x="2249009" y="2403070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272" name="TextBox 271"/>
          <p:cNvSpPr txBox="1">
            <a:spLocks noChangeArrowheads="1"/>
          </p:cNvSpPr>
          <p:nvPr/>
        </p:nvSpPr>
        <p:spPr bwMode="auto">
          <a:xfrm>
            <a:off x="2247421" y="2580870"/>
            <a:ext cx="244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273" name="TextBox 272"/>
          <p:cNvSpPr txBox="1">
            <a:spLocks noChangeArrowheads="1"/>
          </p:cNvSpPr>
          <p:nvPr/>
        </p:nvSpPr>
        <p:spPr bwMode="auto">
          <a:xfrm>
            <a:off x="2255359" y="2741207"/>
            <a:ext cx="2460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274" name="TextBox 273"/>
          <p:cNvSpPr txBox="1">
            <a:spLocks noChangeArrowheads="1"/>
          </p:cNvSpPr>
          <p:nvPr/>
        </p:nvSpPr>
        <p:spPr bwMode="auto">
          <a:xfrm>
            <a:off x="2233134" y="2884082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275" name="TextBox 274"/>
          <p:cNvSpPr txBox="1">
            <a:spLocks noChangeArrowheads="1"/>
          </p:cNvSpPr>
          <p:nvPr/>
        </p:nvSpPr>
        <p:spPr bwMode="auto">
          <a:xfrm>
            <a:off x="2241071" y="3041245"/>
            <a:ext cx="246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276" name="TextBox 35"/>
          <p:cNvSpPr txBox="1">
            <a:spLocks noChangeArrowheads="1"/>
          </p:cNvSpPr>
          <p:nvPr/>
        </p:nvSpPr>
        <p:spPr bwMode="auto">
          <a:xfrm>
            <a:off x="2237896" y="3483694"/>
            <a:ext cx="2460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77" name="TextBox 36"/>
          <p:cNvSpPr txBox="1">
            <a:spLocks noChangeArrowheads="1"/>
          </p:cNvSpPr>
          <p:nvPr/>
        </p:nvSpPr>
        <p:spPr bwMode="auto">
          <a:xfrm>
            <a:off x="2239484" y="3340980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78" name="TextBox 37"/>
          <p:cNvSpPr txBox="1">
            <a:spLocks noChangeArrowheads="1"/>
          </p:cNvSpPr>
          <p:nvPr/>
        </p:nvSpPr>
        <p:spPr bwMode="auto">
          <a:xfrm>
            <a:off x="2239484" y="3629280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79" name="TextBox 38"/>
          <p:cNvSpPr txBox="1">
            <a:spLocks noChangeArrowheads="1"/>
          </p:cNvSpPr>
          <p:nvPr/>
        </p:nvSpPr>
        <p:spPr bwMode="auto">
          <a:xfrm>
            <a:off x="2245834" y="3781680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80" name="TextBox 39"/>
          <p:cNvSpPr txBox="1">
            <a:spLocks noChangeArrowheads="1"/>
          </p:cNvSpPr>
          <p:nvPr/>
        </p:nvSpPr>
        <p:spPr bwMode="auto">
          <a:xfrm>
            <a:off x="2237896" y="3943605"/>
            <a:ext cx="246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81" name="TextBox 40"/>
          <p:cNvSpPr txBox="1">
            <a:spLocks noChangeArrowheads="1"/>
          </p:cNvSpPr>
          <p:nvPr/>
        </p:nvSpPr>
        <p:spPr bwMode="auto">
          <a:xfrm>
            <a:off x="2226784" y="4091243"/>
            <a:ext cx="244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82" name="TextBox 41"/>
          <p:cNvSpPr txBox="1">
            <a:spLocks noChangeArrowheads="1"/>
          </p:cNvSpPr>
          <p:nvPr/>
        </p:nvSpPr>
        <p:spPr bwMode="auto">
          <a:xfrm>
            <a:off x="2236309" y="4228892"/>
            <a:ext cx="24606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83" name="TextBox 42"/>
          <p:cNvSpPr txBox="1">
            <a:spLocks noChangeArrowheads="1"/>
          </p:cNvSpPr>
          <p:nvPr/>
        </p:nvSpPr>
        <p:spPr bwMode="auto">
          <a:xfrm>
            <a:off x="2242659" y="4373354"/>
            <a:ext cx="2460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84" name="TextBox 43"/>
          <p:cNvSpPr txBox="1">
            <a:spLocks noChangeArrowheads="1"/>
          </p:cNvSpPr>
          <p:nvPr/>
        </p:nvSpPr>
        <p:spPr bwMode="auto">
          <a:xfrm>
            <a:off x="2234721" y="4535279"/>
            <a:ext cx="246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85" name="TextBox 44"/>
          <p:cNvSpPr txBox="1">
            <a:spLocks noChangeArrowheads="1"/>
          </p:cNvSpPr>
          <p:nvPr/>
        </p:nvSpPr>
        <p:spPr bwMode="auto">
          <a:xfrm>
            <a:off x="2236309" y="4682917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86" name="TextBox 45"/>
          <p:cNvSpPr txBox="1">
            <a:spLocks noChangeArrowheads="1"/>
          </p:cNvSpPr>
          <p:nvPr/>
        </p:nvSpPr>
        <p:spPr bwMode="auto">
          <a:xfrm>
            <a:off x="2225196" y="4820566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87" name="TextBox 46"/>
          <p:cNvSpPr txBox="1">
            <a:spLocks noChangeArrowheads="1"/>
          </p:cNvSpPr>
          <p:nvPr/>
        </p:nvSpPr>
        <p:spPr bwMode="auto">
          <a:xfrm>
            <a:off x="2226784" y="4987253"/>
            <a:ext cx="2444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88" name="TextBox 47"/>
          <p:cNvSpPr txBox="1">
            <a:spLocks noChangeArrowheads="1"/>
          </p:cNvSpPr>
          <p:nvPr/>
        </p:nvSpPr>
        <p:spPr bwMode="auto">
          <a:xfrm>
            <a:off x="2228371" y="5139653"/>
            <a:ext cx="2444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89" name="TextBox 48"/>
          <p:cNvSpPr txBox="1">
            <a:spLocks noChangeArrowheads="1"/>
          </p:cNvSpPr>
          <p:nvPr/>
        </p:nvSpPr>
        <p:spPr bwMode="auto">
          <a:xfrm>
            <a:off x="2237896" y="5287291"/>
            <a:ext cx="2460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90" name="TextBox 18"/>
          <p:cNvSpPr txBox="1">
            <a:spLocks noChangeArrowheads="1"/>
          </p:cNvSpPr>
          <p:nvPr/>
        </p:nvSpPr>
        <p:spPr bwMode="auto">
          <a:xfrm>
            <a:off x="2884009" y="3623394"/>
            <a:ext cx="24606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291" name="TextBox 49"/>
          <p:cNvSpPr txBox="1">
            <a:spLocks noChangeArrowheads="1"/>
          </p:cNvSpPr>
          <p:nvPr/>
        </p:nvSpPr>
        <p:spPr bwMode="auto">
          <a:xfrm>
            <a:off x="2866546" y="3785319"/>
            <a:ext cx="2460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292" name="TextBox 50"/>
          <p:cNvSpPr txBox="1">
            <a:spLocks noChangeArrowheads="1"/>
          </p:cNvSpPr>
          <p:nvPr/>
        </p:nvSpPr>
        <p:spPr bwMode="auto">
          <a:xfrm>
            <a:off x="2872896" y="3932956"/>
            <a:ext cx="2444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293" name="TextBox 51"/>
          <p:cNvSpPr txBox="1">
            <a:spLocks noChangeArrowheads="1"/>
          </p:cNvSpPr>
          <p:nvPr/>
        </p:nvSpPr>
        <p:spPr bwMode="auto">
          <a:xfrm>
            <a:off x="2877659" y="4093294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294" name="TextBox 52"/>
          <p:cNvSpPr txBox="1">
            <a:spLocks noChangeArrowheads="1"/>
          </p:cNvSpPr>
          <p:nvPr/>
        </p:nvSpPr>
        <p:spPr bwMode="auto">
          <a:xfrm>
            <a:off x="2884009" y="4252044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295" name="TextBox 14"/>
          <p:cNvSpPr txBox="1">
            <a:spLocks noChangeArrowheads="1"/>
          </p:cNvSpPr>
          <p:nvPr/>
        </p:nvSpPr>
        <p:spPr bwMode="auto">
          <a:xfrm>
            <a:off x="2811853" y="1407325"/>
            <a:ext cx="630237" cy="20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900" b="1" dirty="0">
                <a:solidFill>
                  <a:schemeClr val="bg2"/>
                </a:solidFill>
                <a:latin typeface="Bradley Hand ITC" pitchFamily="66" charset="0"/>
              </a:rPr>
              <a:t>20G</a:t>
            </a:r>
          </a:p>
          <a:p>
            <a:pPr eaLnBrk="1" hangingPunct="1"/>
            <a:r>
              <a:rPr lang="en-GB" sz="900" b="1" dirty="0">
                <a:solidFill>
                  <a:schemeClr val="bg2"/>
                </a:solidFill>
                <a:latin typeface="Bradley Hand ITC" pitchFamily="66" charset="0"/>
              </a:rPr>
              <a:t>Left hand</a:t>
            </a:r>
          </a:p>
        </p:txBody>
      </p:sp>
      <p:sp>
        <p:nvSpPr>
          <p:cNvPr id="296" name="TextBox 113"/>
          <p:cNvSpPr txBox="1">
            <a:spLocks noChangeArrowheads="1"/>
          </p:cNvSpPr>
          <p:nvPr/>
        </p:nvSpPr>
        <p:spPr bwMode="auto">
          <a:xfrm>
            <a:off x="1908314" y="2097931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97" name="TextBox 114"/>
          <p:cNvSpPr txBox="1">
            <a:spLocks noChangeArrowheads="1"/>
          </p:cNvSpPr>
          <p:nvPr/>
        </p:nvSpPr>
        <p:spPr bwMode="auto">
          <a:xfrm>
            <a:off x="1925776" y="2250331"/>
            <a:ext cx="246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40</a:t>
            </a:r>
          </a:p>
        </p:txBody>
      </p:sp>
      <p:sp>
        <p:nvSpPr>
          <p:cNvPr id="298" name="TextBox 115"/>
          <p:cNvSpPr txBox="1">
            <a:spLocks noChangeArrowheads="1"/>
          </p:cNvSpPr>
          <p:nvPr/>
        </p:nvSpPr>
        <p:spPr bwMode="auto">
          <a:xfrm>
            <a:off x="1922601" y="2407494"/>
            <a:ext cx="2460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60</a:t>
            </a:r>
          </a:p>
        </p:txBody>
      </p:sp>
      <p:sp>
        <p:nvSpPr>
          <p:cNvPr id="299" name="TextBox 116"/>
          <p:cNvSpPr txBox="1">
            <a:spLocks noChangeArrowheads="1"/>
          </p:cNvSpPr>
          <p:nvPr/>
        </p:nvSpPr>
        <p:spPr bwMode="auto">
          <a:xfrm>
            <a:off x="1914664" y="2563069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80</a:t>
            </a:r>
          </a:p>
        </p:txBody>
      </p:sp>
      <p:sp>
        <p:nvSpPr>
          <p:cNvPr id="300" name="TextBox 117"/>
          <p:cNvSpPr txBox="1">
            <a:spLocks noChangeArrowheads="1"/>
          </p:cNvSpPr>
          <p:nvPr/>
        </p:nvSpPr>
        <p:spPr bwMode="auto">
          <a:xfrm>
            <a:off x="1908314" y="2715469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100</a:t>
            </a:r>
          </a:p>
        </p:txBody>
      </p:sp>
      <p:sp>
        <p:nvSpPr>
          <p:cNvPr id="301" name="TextBox 118"/>
          <p:cNvSpPr txBox="1">
            <a:spLocks noChangeArrowheads="1"/>
          </p:cNvSpPr>
          <p:nvPr/>
        </p:nvSpPr>
        <p:spPr bwMode="auto">
          <a:xfrm>
            <a:off x="1901964" y="3637034"/>
            <a:ext cx="244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220</a:t>
            </a:r>
          </a:p>
        </p:txBody>
      </p:sp>
      <p:sp>
        <p:nvSpPr>
          <p:cNvPr id="302" name="TextBox 119"/>
          <p:cNvSpPr txBox="1">
            <a:spLocks noChangeArrowheads="1"/>
          </p:cNvSpPr>
          <p:nvPr/>
        </p:nvSpPr>
        <p:spPr bwMode="auto">
          <a:xfrm>
            <a:off x="1905139" y="3034556"/>
            <a:ext cx="2460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140</a:t>
            </a:r>
          </a:p>
        </p:txBody>
      </p:sp>
      <p:sp>
        <p:nvSpPr>
          <p:cNvPr id="303" name="TextBox 120"/>
          <p:cNvSpPr txBox="1">
            <a:spLocks noChangeArrowheads="1"/>
          </p:cNvSpPr>
          <p:nvPr/>
        </p:nvSpPr>
        <p:spPr bwMode="auto">
          <a:xfrm>
            <a:off x="1890851" y="3310009"/>
            <a:ext cx="246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180</a:t>
            </a:r>
          </a:p>
        </p:txBody>
      </p:sp>
      <p:sp>
        <p:nvSpPr>
          <p:cNvPr id="304" name="TextBox 121"/>
          <p:cNvSpPr txBox="1">
            <a:spLocks noChangeArrowheads="1"/>
          </p:cNvSpPr>
          <p:nvPr/>
        </p:nvSpPr>
        <p:spPr bwMode="auto">
          <a:xfrm>
            <a:off x="1906726" y="3154434"/>
            <a:ext cx="246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160</a:t>
            </a:r>
          </a:p>
        </p:txBody>
      </p:sp>
      <p:sp>
        <p:nvSpPr>
          <p:cNvPr id="305" name="TextBox 122"/>
          <p:cNvSpPr txBox="1">
            <a:spLocks noChangeArrowheads="1"/>
          </p:cNvSpPr>
          <p:nvPr/>
        </p:nvSpPr>
        <p:spPr bwMode="auto">
          <a:xfrm>
            <a:off x="1892439" y="3479871"/>
            <a:ext cx="2444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200</a:t>
            </a:r>
          </a:p>
        </p:txBody>
      </p:sp>
      <p:sp>
        <p:nvSpPr>
          <p:cNvPr id="306" name="TextBox 123"/>
          <p:cNvSpPr txBox="1">
            <a:spLocks noChangeArrowheads="1"/>
          </p:cNvSpPr>
          <p:nvPr/>
        </p:nvSpPr>
        <p:spPr bwMode="auto">
          <a:xfrm>
            <a:off x="1897201" y="2872631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120</a:t>
            </a:r>
          </a:p>
        </p:txBody>
      </p:sp>
      <p:sp>
        <p:nvSpPr>
          <p:cNvPr id="307" name="TextBox 89"/>
          <p:cNvSpPr txBox="1">
            <a:spLocks noChangeArrowheads="1"/>
          </p:cNvSpPr>
          <p:nvPr/>
        </p:nvSpPr>
        <p:spPr bwMode="auto">
          <a:xfrm>
            <a:off x="2523464" y="2414337"/>
            <a:ext cx="2460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308" name="TextBox 90"/>
          <p:cNvSpPr txBox="1">
            <a:spLocks noChangeArrowheads="1"/>
          </p:cNvSpPr>
          <p:nvPr/>
        </p:nvSpPr>
        <p:spPr bwMode="auto">
          <a:xfrm>
            <a:off x="2506002" y="2579437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100</a:t>
            </a:r>
          </a:p>
        </p:txBody>
      </p:sp>
      <p:sp>
        <p:nvSpPr>
          <p:cNvPr id="309" name="TextBox 91"/>
          <p:cNvSpPr txBox="1">
            <a:spLocks noChangeArrowheads="1"/>
          </p:cNvSpPr>
          <p:nvPr/>
        </p:nvSpPr>
        <p:spPr bwMode="auto">
          <a:xfrm>
            <a:off x="2509177" y="2731837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150</a:t>
            </a:r>
          </a:p>
        </p:txBody>
      </p:sp>
      <p:sp>
        <p:nvSpPr>
          <p:cNvPr id="310" name="TextBox 92"/>
          <p:cNvSpPr txBox="1">
            <a:spLocks noChangeArrowheads="1"/>
          </p:cNvSpPr>
          <p:nvPr/>
        </p:nvSpPr>
        <p:spPr bwMode="auto">
          <a:xfrm>
            <a:off x="2517114" y="2871073"/>
            <a:ext cx="246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200</a:t>
            </a:r>
          </a:p>
        </p:txBody>
      </p:sp>
      <p:sp>
        <p:nvSpPr>
          <p:cNvPr id="311" name="TextBox 93"/>
          <p:cNvSpPr txBox="1">
            <a:spLocks noChangeArrowheads="1"/>
          </p:cNvSpPr>
          <p:nvPr/>
        </p:nvSpPr>
        <p:spPr bwMode="auto">
          <a:xfrm>
            <a:off x="2509177" y="3028236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250</a:t>
            </a:r>
          </a:p>
        </p:txBody>
      </p:sp>
      <p:sp>
        <p:nvSpPr>
          <p:cNvPr id="312" name="TextBox 94"/>
          <p:cNvSpPr txBox="1">
            <a:spLocks noChangeArrowheads="1"/>
          </p:cNvSpPr>
          <p:nvPr/>
        </p:nvSpPr>
        <p:spPr bwMode="auto">
          <a:xfrm>
            <a:off x="2506002" y="3323047"/>
            <a:ext cx="2460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270</a:t>
            </a:r>
          </a:p>
        </p:txBody>
      </p:sp>
      <p:sp>
        <p:nvSpPr>
          <p:cNvPr id="313" name="TextBox 97"/>
          <p:cNvSpPr txBox="1">
            <a:spLocks noChangeArrowheads="1"/>
          </p:cNvSpPr>
          <p:nvPr/>
        </p:nvSpPr>
        <p:spPr bwMode="auto">
          <a:xfrm>
            <a:off x="2512352" y="3472272"/>
            <a:ext cx="2444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290</a:t>
            </a:r>
          </a:p>
        </p:txBody>
      </p:sp>
      <p:sp>
        <p:nvSpPr>
          <p:cNvPr id="314" name="TextBox 101"/>
          <p:cNvSpPr txBox="1">
            <a:spLocks noChangeArrowheads="1"/>
          </p:cNvSpPr>
          <p:nvPr/>
        </p:nvSpPr>
        <p:spPr bwMode="auto">
          <a:xfrm>
            <a:off x="2482189" y="3640547"/>
            <a:ext cx="246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310</a:t>
            </a:r>
          </a:p>
        </p:txBody>
      </p:sp>
      <p:sp>
        <p:nvSpPr>
          <p:cNvPr id="315" name="TextBox 102"/>
          <p:cNvSpPr txBox="1">
            <a:spLocks noChangeArrowheads="1"/>
          </p:cNvSpPr>
          <p:nvPr/>
        </p:nvSpPr>
        <p:spPr bwMode="auto">
          <a:xfrm>
            <a:off x="2512352" y="3768671"/>
            <a:ext cx="2444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330</a:t>
            </a:r>
          </a:p>
        </p:txBody>
      </p:sp>
      <p:sp>
        <p:nvSpPr>
          <p:cNvPr id="316" name="TextBox 103"/>
          <p:cNvSpPr txBox="1">
            <a:spLocks noChangeArrowheads="1"/>
          </p:cNvSpPr>
          <p:nvPr/>
        </p:nvSpPr>
        <p:spPr bwMode="auto">
          <a:xfrm>
            <a:off x="2509177" y="3925834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350</a:t>
            </a:r>
          </a:p>
        </p:txBody>
      </p:sp>
      <p:sp>
        <p:nvSpPr>
          <p:cNvPr id="317" name="TextBox 104"/>
          <p:cNvSpPr txBox="1">
            <a:spLocks noChangeArrowheads="1"/>
          </p:cNvSpPr>
          <p:nvPr/>
        </p:nvSpPr>
        <p:spPr bwMode="auto">
          <a:xfrm>
            <a:off x="2516299" y="5126490"/>
            <a:ext cx="246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510</a:t>
            </a:r>
          </a:p>
        </p:txBody>
      </p:sp>
      <p:sp>
        <p:nvSpPr>
          <p:cNvPr id="318" name="TextBox 105"/>
          <p:cNvSpPr txBox="1">
            <a:spLocks noChangeArrowheads="1"/>
          </p:cNvSpPr>
          <p:nvPr/>
        </p:nvSpPr>
        <p:spPr bwMode="auto">
          <a:xfrm>
            <a:off x="2501239" y="4068709"/>
            <a:ext cx="244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370</a:t>
            </a:r>
          </a:p>
        </p:txBody>
      </p:sp>
      <p:sp>
        <p:nvSpPr>
          <p:cNvPr id="319" name="TextBox 106"/>
          <p:cNvSpPr txBox="1">
            <a:spLocks noChangeArrowheads="1"/>
          </p:cNvSpPr>
          <p:nvPr/>
        </p:nvSpPr>
        <p:spPr bwMode="auto">
          <a:xfrm>
            <a:off x="2509177" y="4230634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390</a:t>
            </a:r>
          </a:p>
        </p:txBody>
      </p:sp>
      <p:sp>
        <p:nvSpPr>
          <p:cNvPr id="320" name="TextBox 107"/>
          <p:cNvSpPr txBox="1">
            <a:spLocks noChangeArrowheads="1"/>
          </p:cNvSpPr>
          <p:nvPr/>
        </p:nvSpPr>
        <p:spPr bwMode="auto">
          <a:xfrm>
            <a:off x="2521877" y="4394146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410</a:t>
            </a:r>
          </a:p>
        </p:txBody>
      </p:sp>
      <p:sp>
        <p:nvSpPr>
          <p:cNvPr id="321" name="TextBox 108"/>
          <p:cNvSpPr txBox="1">
            <a:spLocks noChangeArrowheads="1"/>
          </p:cNvSpPr>
          <p:nvPr/>
        </p:nvSpPr>
        <p:spPr bwMode="auto">
          <a:xfrm>
            <a:off x="2520289" y="4530362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430</a:t>
            </a:r>
          </a:p>
        </p:txBody>
      </p:sp>
      <p:sp>
        <p:nvSpPr>
          <p:cNvPr id="322" name="TextBox 109"/>
          <p:cNvSpPr txBox="1">
            <a:spLocks noChangeArrowheads="1"/>
          </p:cNvSpPr>
          <p:nvPr/>
        </p:nvSpPr>
        <p:spPr bwMode="auto">
          <a:xfrm>
            <a:off x="2510764" y="4689112"/>
            <a:ext cx="246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450</a:t>
            </a:r>
          </a:p>
        </p:txBody>
      </p:sp>
      <p:sp>
        <p:nvSpPr>
          <p:cNvPr id="323" name="TextBox 110"/>
          <p:cNvSpPr txBox="1">
            <a:spLocks noChangeArrowheads="1"/>
          </p:cNvSpPr>
          <p:nvPr/>
        </p:nvSpPr>
        <p:spPr bwMode="auto">
          <a:xfrm>
            <a:off x="2513939" y="4816927"/>
            <a:ext cx="246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470</a:t>
            </a:r>
          </a:p>
        </p:txBody>
      </p:sp>
      <p:sp>
        <p:nvSpPr>
          <p:cNvPr id="324" name="TextBox 111"/>
          <p:cNvSpPr txBox="1">
            <a:spLocks noChangeArrowheads="1"/>
          </p:cNvSpPr>
          <p:nvPr/>
        </p:nvSpPr>
        <p:spPr bwMode="auto">
          <a:xfrm>
            <a:off x="2521877" y="4974090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490</a:t>
            </a:r>
          </a:p>
        </p:txBody>
      </p:sp>
      <p:sp>
        <p:nvSpPr>
          <p:cNvPr id="325" name="TextBox 112"/>
          <p:cNvSpPr txBox="1">
            <a:spLocks noChangeArrowheads="1"/>
          </p:cNvSpPr>
          <p:nvPr/>
        </p:nvSpPr>
        <p:spPr bwMode="auto">
          <a:xfrm>
            <a:off x="2527412" y="5263015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530</a:t>
            </a:r>
          </a:p>
        </p:txBody>
      </p:sp>
      <p:sp>
        <p:nvSpPr>
          <p:cNvPr id="326" name="TextBox 95"/>
          <p:cNvSpPr txBox="1">
            <a:spLocks noChangeArrowheads="1"/>
          </p:cNvSpPr>
          <p:nvPr/>
        </p:nvSpPr>
        <p:spPr bwMode="auto">
          <a:xfrm>
            <a:off x="3105458" y="3606599"/>
            <a:ext cx="244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327" name="TextBox 96"/>
          <p:cNvSpPr txBox="1">
            <a:spLocks noChangeArrowheads="1"/>
          </p:cNvSpPr>
          <p:nvPr/>
        </p:nvSpPr>
        <p:spPr bwMode="auto">
          <a:xfrm>
            <a:off x="3113396" y="3763761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100</a:t>
            </a:r>
          </a:p>
        </p:txBody>
      </p:sp>
      <p:sp>
        <p:nvSpPr>
          <p:cNvPr id="328" name="TextBox 98"/>
          <p:cNvSpPr txBox="1">
            <a:spLocks noChangeArrowheads="1"/>
          </p:cNvSpPr>
          <p:nvPr/>
        </p:nvSpPr>
        <p:spPr bwMode="auto">
          <a:xfrm>
            <a:off x="3113396" y="3919336"/>
            <a:ext cx="2444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150</a:t>
            </a:r>
          </a:p>
        </p:txBody>
      </p:sp>
      <p:sp>
        <p:nvSpPr>
          <p:cNvPr id="329" name="TextBox 99"/>
          <p:cNvSpPr txBox="1">
            <a:spLocks noChangeArrowheads="1"/>
          </p:cNvSpPr>
          <p:nvPr/>
        </p:nvSpPr>
        <p:spPr bwMode="auto">
          <a:xfrm>
            <a:off x="3099108" y="4087611"/>
            <a:ext cx="246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200</a:t>
            </a:r>
          </a:p>
        </p:txBody>
      </p:sp>
      <p:sp>
        <p:nvSpPr>
          <p:cNvPr id="330" name="TextBox 100"/>
          <p:cNvSpPr txBox="1">
            <a:spLocks noChangeArrowheads="1"/>
          </p:cNvSpPr>
          <p:nvPr/>
        </p:nvSpPr>
        <p:spPr bwMode="auto">
          <a:xfrm>
            <a:off x="3091171" y="4251124"/>
            <a:ext cx="24606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250</a:t>
            </a:r>
          </a:p>
        </p:txBody>
      </p:sp>
      <p:sp>
        <p:nvSpPr>
          <p:cNvPr id="331" name="TextBox 112"/>
          <p:cNvSpPr txBox="1">
            <a:spLocks noChangeArrowheads="1"/>
          </p:cNvSpPr>
          <p:nvPr/>
        </p:nvSpPr>
        <p:spPr bwMode="auto">
          <a:xfrm>
            <a:off x="1901015" y="5407322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220</a:t>
            </a:r>
          </a:p>
        </p:txBody>
      </p:sp>
      <p:sp>
        <p:nvSpPr>
          <p:cNvPr id="332" name="TextBox 112"/>
          <p:cNvSpPr txBox="1">
            <a:spLocks noChangeArrowheads="1"/>
          </p:cNvSpPr>
          <p:nvPr/>
        </p:nvSpPr>
        <p:spPr bwMode="auto">
          <a:xfrm>
            <a:off x="2527103" y="5415415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530</a:t>
            </a:r>
          </a:p>
        </p:txBody>
      </p:sp>
      <p:sp>
        <p:nvSpPr>
          <p:cNvPr id="333" name="TextBox 112"/>
          <p:cNvSpPr txBox="1">
            <a:spLocks noChangeArrowheads="1"/>
          </p:cNvSpPr>
          <p:nvPr/>
        </p:nvSpPr>
        <p:spPr bwMode="auto">
          <a:xfrm>
            <a:off x="3091171" y="5427813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250</a:t>
            </a:r>
          </a:p>
        </p:txBody>
      </p:sp>
      <p:sp>
        <p:nvSpPr>
          <p:cNvPr id="334" name="Rectangle 333"/>
          <p:cNvSpPr/>
          <p:nvPr/>
        </p:nvSpPr>
        <p:spPr>
          <a:xfrm>
            <a:off x="2092039" y="3136530"/>
            <a:ext cx="3129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  <a:latin typeface="MS UI Gothic"/>
                <a:ea typeface="MS UI Gothic"/>
                <a:cs typeface="Arial" pitchFamily="34" charset="0"/>
              </a:rPr>
              <a:t>ⓑ</a:t>
            </a:r>
            <a:endParaRPr lang="en-GB" dirty="0"/>
          </a:p>
        </p:txBody>
      </p:sp>
      <p:sp>
        <p:nvSpPr>
          <p:cNvPr id="335" name="Rectangle 334"/>
          <p:cNvSpPr/>
          <p:nvPr/>
        </p:nvSpPr>
        <p:spPr>
          <a:xfrm>
            <a:off x="2817994" y="3385989"/>
            <a:ext cx="3129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000" dirty="0">
                <a:solidFill>
                  <a:srgbClr val="000000"/>
                </a:solidFill>
                <a:latin typeface="MS UI Gothic"/>
                <a:ea typeface="MS UI Gothic"/>
                <a:cs typeface="Arial" pitchFamily="34" charset="0"/>
              </a:rPr>
              <a:t>ⓒ</a:t>
            </a:r>
            <a:endParaRPr lang="en-GB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6" name="TextBox 335"/>
          <p:cNvSpPr txBox="1"/>
          <p:nvPr/>
        </p:nvSpPr>
        <p:spPr>
          <a:xfrm>
            <a:off x="2088288" y="2200439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MS UI Gothic"/>
                <a:ea typeface="MS UI Gothic"/>
                <a:cs typeface="Arial" pitchFamily="34" charset="0"/>
              </a:rPr>
              <a:t>ⓐ</a:t>
            </a:r>
            <a:endParaRPr lang="en-GB" sz="1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37D85C72-96BE-4297-A958-8205758BE611}" type="slidenum">
              <a:rPr lang="en-GB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39</a:t>
            </a:fld>
            <a:endParaRPr lang="en-GB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017" name="Content Placeholder 13"/>
          <p:cNvSpPr>
            <a:spLocks noGrp="1"/>
          </p:cNvSpPr>
          <p:nvPr>
            <p:ph sz="half" idx="1"/>
          </p:nvPr>
        </p:nvSpPr>
        <p:spPr>
          <a:xfrm>
            <a:off x="5043488" y="1447800"/>
            <a:ext cx="3744912" cy="3962400"/>
          </a:xfrm>
        </p:spPr>
        <p:txBody>
          <a:bodyPr/>
          <a:lstStyle/>
          <a:p>
            <a:r>
              <a:rPr lang="en-GB"/>
              <a:t>Worked example</a:t>
            </a:r>
            <a:endParaRPr lang="en-GB" dirty="0"/>
          </a:p>
          <a:p>
            <a:pPr lvl="1"/>
            <a:r>
              <a:rPr lang="en-GB" dirty="0"/>
              <a:t>With cumulative totalling of</a:t>
            </a:r>
          </a:p>
          <a:p>
            <a:pPr lvl="2"/>
            <a:r>
              <a:rPr lang="en-GB" dirty="0"/>
              <a:t>Each hour</a:t>
            </a:r>
          </a:p>
          <a:p>
            <a:pPr lvl="2"/>
            <a:r>
              <a:rPr lang="en-GB" dirty="0"/>
              <a:t>And</a:t>
            </a:r>
          </a:p>
          <a:p>
            <a:pPr lvl="2"/>
            <a:r>
              <a:rPr lang="en-GB" dirty="0"/>
              <a:t>Each fluid</a:t>
            </a:r>
          </a:p>
          <a:p>
            <a:pPr lvl="2"/>
            <a:endParaRPr lang="en-GB" dirty="0"/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4894099" y="3424996"/>
            <a:ext cx="2460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490</a:t>
            </a: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4890924" y="3588509"/>
            <a:ext cx="244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580</a:t>
            </a: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4867111" y="3752021"/>
            <a:ext cx="246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650</a:t>
            </a:r>
          </a:p>
        </p:txBody>
      </p: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4875049" y="3899659"/>
            <a:ext cx="24606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720</a:t>
            </a:r>
          </a:p>
        </p:txBody>
      </p: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4920183" y="2401614"/>
            <a:ext cx="2460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110</a:t>
            </a:r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4912246" y="2554014"/>
            <a:ext cx="244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180</a:t>
            </a:r>
          </a:p>
        </p:txBody>
      </p: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4924946" y="2727051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250</a:t>
            </a:r>
          </a:p>
        </p:txBody>
      </p:sp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4915954" y="2873925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320</a:t>
            </a: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4920716" y="3032675"/>
            <a:ext cx="246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390</a:t>
            </a:r>
          </a:p>
        </p:txBody>
      </p: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4939233" y="2239689"/>
            <a:ext cx="2460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40</a:t>
            </a:r>
          </a:p>
        </p:txBody>
      </p:sp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4931296" y="2088525"/>
            <a:ext cx="24606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4912779" y="3167261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410</a:t>
            </a:r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4901685" y="3283709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450</a:t>
            </a:r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4897274" y="4052059"/>
            <a:ext cx="244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790</a:t>
            </a:r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4878224" y="4223509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860</a:t>
            </a:r>
          </a:p>
        </p:txBody>
      </p:sp>
      <p:sp>
        <p:nvSpPr>
          <p:cNvPr id="119" name="TextBox 118"/>
          <p:cNvSpPr txBox="1">
            <a:spLocks noChangeArrowheads="1"/>
          </p:cNvSpPr>
          <p:nvPr/>
        </p:nvSpPr>
        <p:spPr bwMode="auto">
          <a:xfrm>
            <a:off x="4876636" y="4526370"/>
            <a:ext cx="2460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900</a:t>
            </a:r>
          </a:p>
        </p:txBody>
      </p: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4882986" y="4664482"/>
            <a:ext cx="2444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920</a:t>
            </a:r>
          </a:p>
        </p:txBody>
      </p:sp>
      <p:sp>
        <p:nvSpPr>
          <p:cNvPr id="121" name="TextBox 120"/>
          <p:cNvSpPr txBox="1">
            <a:spLocks noChangeArrowheads="1"/>
          </p:cNvSpPr>
          <p:nvPr/>
        </p:nvSpPr>
        <p:spPr bwMode="auto">
          <a:xfrm>
            <a:off x="4895686" y="4823232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940</a:t>
            </a:r>
          </a:p>
        </p:txBody>
      </p:sp>
      <p:sp>
        <p:nvSpPr>
          <p:cNvPr id="122" name="TextBox 121"/>
          <p:cNvSpPr txBox="1">
            <a:spLocks noChangeArrowheads="1"/>
          </p:cNvSpPr>
          <p:nvPr/>
        </p:nvSpPr>
        <p:spPr bwMode="auto">
          <a:xfrm>
            <a:off x="4887749" y="5125269"/>
            <a:ext cx="2460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980</a:t>
            </a:r>
          </a:p>
        </p:txBody>
      </p:sp>
      <p:sp>
        <p:nvSpPr>
          <p:cNvPr id="123" name="TextBox 122"/>
          <p:cNvSpPr txBox="1">
            <a:spLocks noChangeArrowheads="1"/>
          </p:cNvSpPr>
          <p:nvPr/>
        </p:nvSpPr>
        <p:spPr bwMode="auto">
          <a:xfrm>
            <a:off x="4875049" y="4370795"/>
            <a:ext cx="24606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880</a:t>
            </a:r>
          </a:p>
        </p:txBody>
      </p:sp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4871874" y="4967695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960</a:t>
            </a:r>
          </a:p>
        </p:txBody>
      </p:sp>
      <p:sp>
        <p:nvSpPr>
          <p:cNvPr id="125" name="TextBox 124"/>
          <p:cNvSpPr txBox="1">
            <a:spLocks noChangeArrowheads="1"/>
          </p:cNvSpPr>
          <p:nvPr/>
        </p:nvSpPr>
        <p:spPr bwMode="auto">
          <a:xfrm>
            <a:off x="4851236" y="5338055"/>
            <a:ext cx="246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1000</a:t>
            </a:r>
          </a:p>
        </p:txBody>
      </p:sp>
      <p:sp>
        <p:nvSpPr>
          <p:cNvPr id="126" name="TextBox 125"/>
          <p:cNvSpPr txBox="1">
            <a:spLocks noChangeArrowheads="1"/>
          </p:cNvSpPr>
          <p:nvPr/>
        </p:nvSpPr>
        <p:spPr bwMode="auto">
          <a:xfrm>
            <a:off x="4587239" y="3424996"/>
            <a:ext cx="2460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40</a:t>
            </a:r>
          </a:p>
        </p:txBody>
      </p:sp>
      <p:sp>
        <p:nvSpPr>
          <p:cNvPr id="127" name="TextBox 126"/>
          <p:cNvSpPr txBox="1">
            <a:spLocks noChangeArrowheads="1"/>
          </p:cNvSpPr>
          <p:nvPr/>
        </p:nvSpPr>
        <p:spPr bwMode="auto">
          <a:xfrm>
            <a:off x="4619692" y="3588509"/>
            <a:ext cx="244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90</a:t>
            </a:r>
          </a:p>
        </p:txBody>
      </p:sp>
      <p:sp>
        <p:nvSpPr>
          <p:cNvPr id="128" name="TextBox 127"/>
          <p:cNvSpPr txBox="1">
            <a:spLocks noChangeArrowheads="1"/>
          </p:cNvSpPr>
          <p:nvPr/>
        </p:nvSpPr>
        <p:spPr bwMode="auto">
          <a:xfrm>
            <a:off x="4595879" y="3752021"/>
            <a:ext cx="246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70</a:t>
            </a:r>
          </a:p>
        </p:txBody>
      </p:sp>
      <p:sp>
        <p:nvSpPr>
          <p:cNvPr id="129" name="TextBox 128"/>
          <p:cNvSpPr txBox="1">
            <a:spLocks noChangeArrowheads="1"/>
          </p:cNvSpPr>
          <p:nvPr/>
        </p:nvSpPr>
        <p:spPr bwMode="auto">
          <a:xfrm>
            <a:off x="4603817" y="3913946"/>
            <a:ext cx="2460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70</a:t>
            </a:r>
          </a:p>
        </p:txBody>
      </p:sp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4596333" y="2401614"/>
            <a:ext cx="2460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70</a:t>
            </a:r>
          </a:p>
        </p:txBody>
      </p:sp>
      <p:sp>
        <p:nvSpPr>
          <p:cNvPr id="132" name="TextBox 131"/>
          <p:cNvSpPr txBox="1">
            <a:spLocks noChangeArrowheads="1"/>
          </p:cNvSpPr>
          <p:nvPr/>
        </p:nvSpPr>
        <p:spPr bwMode="auto">
          <a:xfrm>
            <a:off x="4588396" y="2554014"/>
            <a:ext cx="244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70</a:t>
            </a:r>
          </a:p>
        </p:txBody>
      </p:sp>
      <p:sp>
        <p:nvSpPr>
          <p:cNvPr id="148" name="TextBox 147"/>
          <p:cNvSpPr txBox="1">
            <a:spLocks noChangeArrowheads="1"/>
          </p:cNvSpPr>
          <p:nvPr/>
        </p:nvSpPr>
        <p:spPr bwMode="auto">
          <a:xfrm>
            <a:off x="4601096" y="2727051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70</a:t>
            </a:r>
          </a:p>
        </p:txBody>
      </p:sp>
      <p:sp>
        <p:nvSpPr>
          <p:cNvPr id="149" name="TextBox 148"/>
          <p:cNvSpPr txBox="1">
            <a:spLocks noChangeArrowheads="1"/>
          </p:cNvSpPr>
          <p:nvPr/>
        </p:nvSpPr>
        <p:spPr bwMode="auto">
          <a:xfrm>
            <a:off x="4593570" y="2873925"/>
            <a:ext cx="246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70</a:t>
            </a:r>
          </a:p>
        </p:txBody>
      </p:sp>
      <p:sp>
        <p:nvSpPr>
          <p:cNvPr id="150" name="TextBox 149"/>
          <p:cNvSpPr txBox="1">
            <a:spLocks noChangeArrowheads="1"/>
          </p:cNvSpPr>
          <p:nvPr/>
        </p:nvSpPr>
        <p:spPr bwMode="auto">
          <a:xfrm>
            <a:off x="4598333" y="3032675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70</a:t>
            </a:r>
          </a:p>
        </p:txBody>
      </p:sp>
      <p:sp>
        <p:nvSpPr>
          <p:cNvPr id="151" name="TextBox 150"/>
          <p:cNvSpPr txBox="1">
            <a:spLocks noChangeArrowheads="1"/>
          </p:cNvSpPr>
          <p:nvPr/>
        </p:nvSpPr>
        <p:spPr bwMode="auto">
          <a:xfrm>
            <a:off x="4615383" y="2239689"/>
            <a:ext cx="2460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52" name="TextBox 151"/>
          <p:cNvSpPr txBox="1">
            <a:spLocks noChangeArrowheads="1"/>
          </p:cNvSpPr>
          <p:nvPr/>
        </p:nvSpPr>
        <p:spPr bwMode="auto">
          <a:xfrm>
            <a:off x="4607446" y="2088525"/>
            <a:ext cx="24606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53" name="TextBox 152"/>
          <p:cNvSpPr txBox="1">
            <a:spLocks noChangeArrowheads="1"/>
          </p:cNvSpPr>
          <p:nvPr/>
        </p:nvSpPr>
        <p:spPr bwMode="auto">
          <a:xfrm>
            <a:off x="4623733" y="3167261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54" name="TextBox 153"/>
          <p:cNvSpPr txBox="1">
            <a:spLocks noChangeArrowheads="1"/>
          </p:cNvSpPr>
          <p:nvPr/>
        </p:nvSpPr>
        <p:spPr bwMode="auto">
          <a:xfrm>
            <a:off x="4612639" y="3283709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40</a:t>
            </a:r>
          </a:p>
        </p:txBody>
      </p:sp>
      <p:sp>
        <p:nvSpPr>
          <p:cNvPr id="155" name="TextBox 154"/>
          <p:cNvSpPr txBox="1">
            <a:spLocks noChangeArrowheads="1"/>
          </p:cNvSpPr>
          <p:nvPr/>
        </p:nvSpPr>
        <p:spPr bwMode="auto">
          <a:xfrm>
            <a:off x="4580004" y="4079046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70</a:t>
            </a:r>
          </a:p>
        </p:txBody>
      </p:sp>
      <p:sp>
        <p:nvSpPr>
          <p:cNvPr id="156" name="TextBox 155"/>
          <p:cNvSpPr txBox="1">
            <a:spLocks noChangeArrowheads="1"/>
          </p:cNvSpPr>
          <p:nvPr/>
        </p:nvSpPr>
        <p:spPr bwMode="auto">
          <a:xfrm>
            <a:off x="4606992" y="4237796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70</a:t>
            </a:r>
          </a:p>
        </p:txBody>
      </p:sp>
      <p:sp>
        <p:nvSpPr>
          <p:cNvPr id="157" name="TextBox 156"/>
          <p:cNvSpPr txBox="1">
            <a:spLocks noChangeArrowheads="1"/>
          </p:cNvSpPr>
          <p:nvPr/>
        </p:nvSpPr>
        <p:spPr bwMode="auto">
          <a:xfrm>
            <a:off x="4601526" y="4540657"/>
            <a:ext cx="246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58" name="TextBox 157"/>
          <p:cNvSpPr txBox="1">
            <a:spLocks noChangeArrowheads="1"/>
          </p:cNvSpPr>
          <p:nvPr/>
        </p:nvSpPr>
        <p:spPr bwMode="auto">
          <a:xfrm>
            <a:off x="4607876" y="4678770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59" name="TextBox 158"/>
          <p:cNvSpPr txBox="1">
            <a:spLocks noChangeArrowheads="1"/>
          </p:cNvSpPr>
          <p:nvPr/>
        </p:nvSpPr>
        <p:spPr bwMode="auto">
          <a:xfrm>
            <a:off x="4628514" y="4837520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60" name="TextBox 159"/>
          <p:cNvSpPr txBox="1">
            <a:spLocks noChangeArrowheads="1"/>
          </p:cNvSpPr>
          <p:nvPr/>
        </p:nvSpPr>
        <p:spPr bwMode="auto">
          <a:xfrm>
            <a:off x="4612639" y="5139557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61" name="TextBox 160"/>
          <p:cNvSpPr txBox="1">
            <a:spLocks noChangeArrowheads="1"/>
          </p:cNvSpPr>
          <p:nvPr/>
        </p:nvSpPr>
        <p:spPr bwMode="auto">
          <a:xfrm>
            <a:off x="4599939" y="4385082"/>
            <a:ext cx="2460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62" name="TextBox 161"/>
          <p:cNvSpPr txBox="1">
            <a:spLocks noChangeArrowheads="1"/>
          </p:cNvSpPr>
          <p:nvPr/>
        </p:nvSpPr>
        <p:spPr bwMode="auto">
          <a:xfrm>
            <a:off x="4596764" y="4981982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63" name="TextBox 162"/>
          <p:cNvSpPr txBox="1">
            <a:spLocks noChangeArrowheads="1"/>
          </p:cNvSpPr>
          <p:nvPr/>
        </p:nvSpPr>
        <p:spPr bwMode="auto">
          <a:xfrm>
            <a:off x="4622103" y="5276554"/>
            <a:ext cx="246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65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FF0000"/>
                </a:solidFill>
              </a:rPr>
              <a:t>8.</a:t>
            </a:r>
            <a:r>
              <a:rPr lang="en-GB"/>
              <a:t> Intake</a:t>
            </a:r>
          </a:p>
        </p:txBody>
      </p:sp>
      <p:sp>
        <p:nvSpPr>
          <p:cNvPr id="40066" name="Down Arrow 99"/>
          <p:cNvSpPr>
            <a:spLocks noChangeArrowheads="1"/>
          </p:cNvSpPr>
          <p:nvPr/>
        </p:nvSpPr>
        <p:spPr bwMode="auto">
          <a:xfrm>
            <a:off x="7575550" y="3530600"/>
            <a:ext cx="214313" cy="325438"/>
          </a:xfrm>
          <a:prstGeom prst="downArrow">
            <a:avLst>
              <a:gd name="adj1" fmla="val 50000"/>
              <a:gd name="adj2" fmla="val 49921"/>
            </a:avLst>
          </a:prstGeom>
          <a:solidFill>
            <a:srgbClr val="FF0000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40067" name="Down Arrow 169"/>
          <p:cNvSpPr>
            <a:spLocks noChangeArrowheads="1"/>
          </p:cNvSpPr>
          <p:nvPr/>
        </p:nvSpPr>
        <p:spPr bwMode="auto">
          <a:xfrm rot="-5400000">
            <a:off x="7591425" y="2800350"/>
            <a:ext cx="201613" cy="296863"/>
          </a:xfrm>
          <a:prstGeom prst="downArrow">
            <a:avLst>
              <a:gd name="adj1" fmla="val 50000"/>
              <a:gd name="adj2" fmla="val 49879"/>
            </a:avLst>
          </a:prstGeom>
          <a:solidFill>
            <a:srgbClr val="FFFF00"/>
          </a:solidFill>
          <a:ln w="15875" algn="ctr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0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0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  <p:bldP spid="258" grpId="0" animBg="1"/>
      <p:bldP spid="259" grpId="0"/>
      <p:bldP spid="260" grpId="0"/>
      <p:bldP spid="261" grpId="0"/>
      <p:bldP spid="262" grpId="0"/>
      <p:bldP spid="263" grpId="0"/>
      <p:bldP spid="264" grpId="0"/>
      <p:bldP spid="265" grpId="0"/>
      <p:bldP spid="266" grpId="0"/>
      <p:bldP spid="267" grpId="0"/>
      <p:bldP spid="268" grpId="0"/>
      <p:bldP spid="269" grpId="0"/>
      <p:bldP spid="270" grpId="0"/>
      <p:bldP spid="271" grpId="0"/>
      <p:bldP spid="272" grpId="0"/>
      <p:bldP spid="273" grpId="0"/>
      <p:bldP spid="274" grpId="0"/>
      <p:bldP spid="275" grpId="0"/>
      <p:bldP spid="276" grpId="0"/>
      <p:bldP spid="277" grpId="0"/>
      <p:bldP spid="278" grpId="0"/>
      <p:bldP spid="279" grpId="0"/>
      <p:bldP spid="280" grpId="0"/>
      <p:bldP spid="281" grpId="0"/>
      <p:bldP spid="282" grpId="0"/>
      <p:bldP spid="283" grpId="0"/>
      <p:bldP spid="284" grpId="0"/>
      <p:bldP spid="285" grpId="0"/>
      <p:bldP spid="286" grpId="0"/>
      <p:bldP spid="287" grpId="0"/>
      <p:bldP spid="288" grpId="0"/>
      <p:bldP spid="289" grpId="0"/>
      <p:bldP spid="290" grpId="0"/>
      <p:bldP spid="291" grpId="0"/>
      <p:bldP spid="292" grpId="0"/>
      <p:bldP spid="293" grpId="0"/>
      <p:bldP spid="294" grpId="0"/>
      <p:bldP spid="295" grpId="0"/>
      <p:bldP spid="296" grpId="0"/>
      <p:bldP spid="297" grpId="0"/>
      <p:bldP spid="298" grpId="0"/>
      <p:bldP spid="299" grpId="0"/>
      <p:bldP spid="300" grpId="0"/>
      <p:bldP spid="301" grpId="0"/>
      <p:bldP spid="302" grpId="0"/>
      <p:bldP spid="303" grpId="0"/>
      <p:bldP spid="304" grpId="0"/>
      <p:bldP spid="305" grpId="0"/>
      <p:bldP spid="306" grpId="0"/>
      <p:bldP spid="307" grpId="0"/>
      <p:bldP spid="308" grpId="0"/>
      <p:bldP spid="309" grpId="0"/>
      <p:bldP spid="310" grpId="0"/>
      <p:bldP spid="311" grpId="0"/>
      <p:bldP spid="312" grpId="0"/>
      <p:bldP spid="313" grpId="0"/>
      <p:bldP spid="314" grpId="0"/>
      <p:bldP spid="315" grpId="0"/>
      <p:bldP spid="316" grpId="0"/>
      <p:bldP spid="317" grpId="0"/>
      <p:bldP spid="318" grpId="0"/>
      <p:bldP spid="319" grpId="0"/>
      <p:bldP spid="320" grpId="0"/>
      <p:bldP spid="321" grpId="0"/>
      <p:bldP spid="322" grpId="0"/>
      <p:bldP spid="323" grpId="0"/>
      <p:bldP spid="324" grpId="0"/>
      <p:bldP spid="325" grpId="0"/>
      <p:bldP spid="326" grpId="0"/>
      <p:bldP spid="327" grpId="0"/>
      <p:bldP spid="328" grpId="0"/>
      <p:bldP spid="329" grpId="0"/>
      <p:bldP spid="330" grpId="0"/>
      <p:bldP spid="331" grpId="0"/>
      <p:bldP spid="332" grpId="0"/>
      <p:bldP spid="333" grpId="0"/>
      <p:bldP spid="334" grpId="0"/>
      <p:bldP spid="335" grpId="0"/>
      <p:bldP spid="336" grpId="0"/>
      <p:bldP spid="40017" grpId="0" uiExpand="1" build="p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2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40066" grpId="0" animBg="1"/>
      <p:bldP spid="40067" grpId="0" uiExpan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1135" y="460047"/>
            <a:ext cx="3879520" cy="550037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358188" cy="642937"/>
          </a:xfrm>
        </p:spPr>
        <p:txBody>
          <a:bodyPr/>
          <a:lstStyle/>
          <a:p>
            <a:pPr>
              <a:defRPr/>
            </a:pPr>
            <a:r>
              <a:rPr lang="en-GB"/>
              <a:t>NPSA alert 22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6F04FAA9-410B-4A63-A9BA-1E07E64C2800}" type="slidenum">
              <a:rPr lang="en-GB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4</a:t>
            </a:fld>
            <a:endParaRPr lang="en-GB" sz="14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259" y="4194684"/>
            <a:ext cx="8251516" cy="59061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A13833-62CE-40F6-ACA6-BE44D6EBF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149" y="1480321"/>
            <a:ext cx="6600676" cy="2446934"/>
          </a:xfrm>
          <a:prstGeom prst="rect">
            <a:avLst/>
          </a:prstGeom>
        </p:spPr>
      </p:pic>
      <p:sp>
        <p:nvSpPr>
          <p:cNvPr id="4096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C4C838BC-693C-4E10-B02F-DDD425AA36BE}" type="slidenum">
              <a:rPr lang="en-GB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40</a:t>
            </a:fld>
            <a:endParaRPr lang="en-GB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FF0000"/>
                </a:solidFill>
              </a:rPr>
              <a:t>9.</a:t>
            </a:r>
            <a:r>
              <a:rPr lang="en-GB"/>
              <a:t> Record intake totals</a:t>
            </a:r>
          </a:p>
        </p:txBody>
      </p:sp>
      <p:sp>
        <p:nvSpPr>
          <p:cNvPr id="40965" name="TextBox 7"/>
          <p:cNvSpPr txBox="1">
            <a:spLocks noChangeArrowheads="1"/>
          </p:cNvSpPr>
          <p:nvPr/>
        </p:nvSpPr>
        <p:spPr bwMode="auto">
          <a:xfrm>
            <a:off x="5965825" y="2695575"/>
            <a:ext cx="7048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2800" b="1">
                <a:solidFill>
                  <a:schemeClr val="bg2"/>
                </a:solidFill>
                <a:latin typeface="Bradley Hand ITC" pitchFamily="66" charset="0"/>
              </a:rPr>
              <a:t>780</a:t>
            </a:r>
          </a:p>
        </p:txBody>
      </p:sp>
      <p:sp>
        <p:nvSpPr>
          <p:cNvPr id="40966" name="TextBox 8"/>
          <p:cNvSpPr txBox="1">
            <a:spLocks noChangeArrowheads="1"/>
          </p:cNvSpPr>
          <p:nvPr/>
        </p:nvSpPr>
        <p:spPr bwMode="auto">
          <a:xfrm>
            <a:off x="6008688" y="2287588"/>
            <a:ext cx="6619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2800" b="1">
                <a:solidFill>
                  <a:schemeClr val="bg2"/>
                </a:solidFill>
                <a:latin typeface="Bradley Hand ITC" pitchFamily="66" charset="0"/>
              </a:rPr>
              <a:t>220</a:t>
            </a:r>
          </a:p>
        </p:txBody>
      </p:sp>
      <p:sp>
        <p:nvSpPr>
          <p:cNvPr id="40967" name="TextBox 9"/>
          <p:cNvSpPr txBox="1">
            <a:spLocks noChangeArrowheads="1"/>
          </p:cNvSpPr>
          <p:nvPr/>
        </p:nvSpPr>
        <p:spPr bwMode="auto">
          <a:xfrm>
            <a:off x="6008688" y="3144838"/>
            <a:ext cx="7905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2800" b="1">
                <a:solidFill>
                  <a:schemeClr val="bg2"/>
                </a:solidFill>
                <a:latin typeface="Bradley Hand ITC" pitchFamily="66" charset="0"/>
              </a:rPr>
              <a:t>1000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10013" y="2314575"/>
            <a:ext cx="6619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2800" b="1">
                <a:solidFill>
                  <a:schemeClr val="bg2"/>
                </a:solidFill>
                <a:latin typeface="Bradley Hand ITC" pitchFamily="66" charset="0"/>
              </a:rPr>
              <a:t>200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25888" y="2682875"/>
            <a:ext cx="6619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2800" b="1">
                <a:solidFill>
                  <a:schemeClr val="bg2"/>
                </a:solidFill>
                <a:latin typeface="Bradley Hand ITC" pitchFamily="66" charset="0"/>
              </a:rPr>
              <a:t>290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959350" y="2682875"/>
            <a:ext cx="6619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2800" b="1">
                <a:solidFill>
                  <a:schemeClr val="bg2"/>
                </a:solidFill>
                <a:latin typeface="Bradley Hand ITC" pitchFamily="66" charset="0"/>
              </a:rPr>
              <a:t>490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014913" y="2328863"/>
            <a:ext cx="6619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2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58863" y="4621213"/>
            <a:ext cx="7073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chemeClr val="bg2"/>
                </a:solidFill>
                <a:latin typeface="Arial" charset="0"/>
              </a:rPr>
              <a:t>with Day &amp; Night totals if requested by Senior Staff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D746578-DF5E-443F-89D6-AE1D93ADB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541" y="1136192"/>
            <a:ext cx="3746520" cy="45788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</a:rPr>
              <a:t>10. </a:t>
            </a:r>
            <a:r>
              <a:rPr lang="en-GB" dirty="0"/>
              <a:t>Record outputs</a:t>
            </a:r>
          </a:p>
        </p:txBody>
      </p:sp>
      <p:sp>
        <p:nvSpPr>
          <p:cNvPr id="3686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3783027" cy="3962400"/>
          </a:xfrm>
        </p:spPr>
        <p:txBody>
          <a:bodyPr/>
          <a:lstStyle/>
          <a:p>
            <a:r>
              <a:rPr lang="en-GB" dirty="0"/>
              <a:t>Columns to record;</a:t>
            </a:r>
          </a:p>
          <a:p>
            <a:pPr lvl="1"/>
            <a:r>
              <a:rPr lang="en-GB" dirty="0"/>
              <a:t>Urine output,</a:t>
            </a:r>
          </a:p>
          <a:p>
            <a:pPr lvl="1"/>
            <a:r>
              <a:rPr lang="en-GB" dirty="0"/>
              <a:t>Output from Bowel,</a:t>
            </a:r>
          </a:p>
          <a:p>
            <a:pPr lvl="1"/>
            <a:r>
              <a:rPr lang="en-GB" dirty="0"/>
              <a:t>2 Spare columns,</a:t>
            </a:r>
          </a:p>
          <a:p>
            <a:pPr lvl="1"/>
            <a:r>
              <a:rPr lang="en-GB" dirty="0"/>
              <a:t>Comments column  can also be used to record output, if needed. </a:t>
            </a:r>
          </a:p>
          <a:p>
            <a:pPr lvl="1"/>
            <a:endParaRPr lang="en-GB" dirty="0"/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6BC4796D-C925-4AD9-BF45-18A1651EA69C}" type="slidenum">
              <a:rPr lang="en-GB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41</a:t>
            </a:fld>
            <a:endParaRPr lang="en-GB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881" name="TextBox 30"/>
          <p:cNvSpPr txBox="1">
            <a:spLocks noChangeArrowheads="1"/>
          </p:cNvSpPr>
          <p:nvPr/>
        </p:nvSpPr>
        <p:spPr bwMode="auto">
          <a:xfrm>
            <a:off x="5896635" y="1381699"/>
            <a:ext cx="4064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Drain 1</a:t>
            </a:r>
          </a:p>
        </p:txBody>
      </p:sp>
      <p:sp>
        <p:nvSpPr>
          <p:cNvPr id="41" name="TextBox 30"/>
          <p:cNvSpPr txBox="1">
            <a:spLocks noChangeArrowheads="1"/>
          </p:cNvSpPr>
          <p:nvPr/>
        </p:nvSpPr>
        <p:spPr bwMode="auto">
          <a:xfrm>
            <a:off x="6380808" y="1381699"/>
            <a:ext cx="4064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Drain  2</a:t>
            </a:r>
          </a:p>
        </p:txBody>
      </p:sp>
    </p:spTree>
    <p:extLst>
      <p:ext uri="{BB962C8B-B14F-4D97-AF65-F5344CB8AC3E}">
        <p14:creationId xmlns:p14="http://schemas.microsoft.com/office/powerpoint/2010/main" val="62887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68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uiExpand="1" build="p"/>
      <p:bldP spid="36881" grpId="0"/>
      <p:bldP spid="36881" grpId="1"/>
      <p:bldP spid="41" grpId="0"/>
      <p:bldP spid="41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64BA2933-33D5-42B4-809C-FFC633290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541" y="1136192"/>
            <a:ext cx="3746520" cy="45788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FF0000"/>
                </a:solidFill>
              </a:rPr>
              <a:t>10. </a:t>
            </a:r>
            <a:r>
              <a:rPr lang="en-GB"/>
              <a:t>Record outputs</a:t>
            </a:r>
          </a:p>
        </p:txBody>
      </p:sp>
      <p:sp>
        <p:nvSpPr>
          <p:cNvPr id="4198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3300413" cy="3962400"/>
          </a:xfrm>
        </p:spPr>
        <p:txBody>
          <a:bodyPr/>
          <a:lstStyle/>
          <a:p>
            <a:r>
              <a:rPr lang="en-GB"/>
              <a:t>Record</a:t>
            </a:r>
          </a:p>
          <a:p>
            <a:pPr lvl="1"/>
            <a:r>
              <a:rPr lang="en-GB"/>
              <a:t>Site if necessary</a:t>
            </a:r>
          </a:p>
          <a:p>
            <a:pPr lvl="1"/>
            <a:r>
              <a:rPr lang="en-GB"/>
              <a:t>Amount</a:t>
            </a:r>
          </a:p>
          <a:p>
            <a:pPr lvl="1"/>
            <a:r>
              <a:rPr lang="en-GB"/>
              <a:t>Type</a:t>
            </a:r>
          </a:p>
          <a:p>
            <a:r>
              <a:rPr lang="en-GB"/>
              <a:t>for </a:t>
            </a:r>
            <a:r>
              <a:rPr lang="en-GB" u="sng"/>
              <a:t>each</a:t>
            </a:r>
            <a:r>
              <a:rPr lang="en-GB"/>
              <a:t> type of fluid. </a:t>
            </a:r>
          </a:p>
          <a:p>
            <a:endParaRPr lang="en-GB"/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652D9964-54EE-4A59-A031-7928BB84BFE3}" type="slidenum">
              <a:rPr lang="en-GB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42</a:t>
            </a:fld>
            <a:endParaRPr lang="en-GB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933277" y="2500467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15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934865" y="2342995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934865" y="2656505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25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941215" y="2809214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25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933277" y="2948914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40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922165" y="3122415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922165" y="2193770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914227" y="3252590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60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901527" y="2071533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10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912640" y="1914370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42000" name="TextBox 30"/>
          <p:cNvSpPr txBox="1">
            <a:spLocks noChangeArrowheads="1"/>
          </p:cNvSpPr>
          <p:nvPr/>
        </p:nvSpPr>
        <p:spPr bwMode="auto">
          <a:xfrm>
            <a:off x="6356828" y="1539875"/>
            <a:ext cx="4064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Drain 1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391402" y="2073823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396164" y="3145498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60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391402" y="4798815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 25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386639" y="4196535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100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384365" y="2666031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25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418320" y="3895640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392611" y="3252591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30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371047" y="2071533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445462" y="5095748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451658" y="4520918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0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898352" y="5428616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100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936452" y="3559596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75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920577" y="4184874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75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912331" y="4827769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100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928515" y="3413237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44" name="TextBox 30"/>
          <p:cNvSpPr txBox="1">
            <a:spLocks noChangeArrowheads="1"/>
          </p:cNvSpPr>
          <p:nvPr/>
        </p:nvSpPr>
        <p:spPr bwMode="auto">
          <a:xfrm>
            <a:off x="5471326" y="1539874"/>
            <a:ext cx="4064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N/G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47" presetID="1" presetClass="entr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24" grpId="0"/>
      <p:bldP spid="25" grpId="0"/>
      <p:bldP spid="26" grpId="0"/>
      <p:bldP spid="27" grpId="0"/>
      <p:bldP spid="32" grpId="0"/>
      <p:bldP spid="33" grpId="0"/>
      <p:bldP spid="34" grpId="0"/>
      <p:bldP spid="35" grpId="0"/>
      <p:bldP spid="37" grpId="0"/>
      <p:bldP spid="42" grpId="0"/>
      <p:bldP spid="43" grpId="0"/>
      <p:bldP spid="45" grpId="0"/>
      <p:bldP spid="46" grpId="0"/>
      <p:bldP spid="48" grpId="0"/>
      <p:bldP spid="36" grpId="0"/>
      <p:bldP spid="36" grpId="1"/>
      <p:bldP spid="38" grpId="0"/>
      <p:bldP spid="39" grpId="0"/>
      <p:bldP spid="40" grpId="0"/>
      <p:bldP spid="4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3D6BD36D-091D-4D71-BE3E-7CBE6A294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541" y="1136192"/>
            <a:ext cx="3746520" cy="45788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FF0000"/>
                </a:solidFill>
              </a:rPr>
              <a:t>11. </a:t>
            </a:r>
            <a:r>
              <a:rPr lang="en-GB"/>
              <a:t>Output – Cumulative total for each fluid</a:t>
            </a:r>
          </a:p>
        </p:txBody>
      </p:sp>
      <p:sp>
        <p:nvSpPr>
          <p:cNvPr id="4303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3300413" cy="3962400"/>
          </a:xfrm>
        </p:spPr>
        <p:txBody>
          <a:bodyPr/>
          <a:lstStyle/>
          <a:p>
            <a:r>
              <a:rPr lang="en-GB"/>
              <a:t>Cumulative totals to be calculated for</a:t>
            </a:r>
          </a:p>
          <a:p>
            <a:pPr lvl="1"/>
            <a:r>
              <a:rPr lang="en-GB"/>
              <a:t>each type of fluid</a:t>
            </a:r>
          </a:p>
        </p:txBody>
      </p:sp>
      <p:sp>
        <p:nvSpPr>
          <p:cNvPr id="43039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101E6E6-3916-4528-BA93-CE9C0B419908}" type="slidenum">
              <a:rPr lang="en-GB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43</a:t>
            </a:fld>
            <a:endParaRPr lang="en-GB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" name="Down Arrow 35"/>
          <p:cNvSpPr>
            <a:spLocks noChangeArrowheads="1"/>
          </p:cNvSpPr>
          <p:nvPr/>
        </p:nvSpPr>
        <p:spPr bwMode="auto">
          <a:xfrm>
            <a:off x="5134890" y="1914369"/>
            <a:ext cx="166687" cy="3575365"/>
          </a:xfrm>
          <a:prstGeom prst="downArrow">
            <a:avLst>
              <a:gd name="adj1" fmla="val 50000"/>
              <a:gd name="adj2" fmla="val 50209"/>
            </a:avLst>
          </a:prstGeom>
          <a:solidFill>
            <a:srgbClr val="FF0000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38" name="Down Arrow 37"/>
          <p:cNvSpPr>
            <a:spLocks noChangeArrowheads="1"/>
          </p:cNvSpPr>
          <p:nvPr/>
        </p:nvSpPr>
        <p:spPr bwMode="auto">
          <a:xfrm>
            <a:off x="5624695" y="1914370"/>
            <a:ext cx="166687" cy="3575364"/>
          </a:xfrm>
          <a:prstGeom prst="downArrow">
            <a:avLst>
              <a:gd name="adj1" fmla="val 50000"/>
              <a:gd name="adj2" fmla="val 50199"/>
            </a:avLst>
          </a:prstGeom>
          <a:solidFill>
            <a:srgbClr val="FF0000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91" name="Down Arrow 90"/>
          <p:cNvSpPr>
            <a:spLocks noChangeArrowheads="1"/>
          </p:cNvSpPr>
          <p:nvPr/>
        </p:nvSpPr>
        <p:spPr bwMode="auto">
          <a:xfrm>
            <a:off x="6611482" y="1914370"/>
            <a:ext cx="166687" cy="3575364"/>
          </a:xfrm>
          <a:prstGeom prst="downArrow">
            <a:avLst>
              <a:gd name="adj1" fmla="val 50000"/>
              <a:gd name="adj2" fmla="val 50175"/>
            </a:avLst>
          </a:prstGeom>
          <a:solidFill>
            <a:srgbClr val="FF0000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933277" y="2500467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15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934865" y="2342995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934865" y="2656505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25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941215" y="2809214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25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933277" y="2948914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40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922165" y="3122415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922165" y="2193770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914227" y="3252590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60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4901527" y="2071533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10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912640" y="1914370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48" name="TextBox 30"/>
          <p:cNvSpPr txBox="1">
            <a:spLocks noChangeArrowheads="1"/>
          </p:cNvSpPr>
          <p:nvPr/>
        </p:nvSpPr>
        <p:spPr bwMode="auto">
          <a:xfrm>
            <a:off x="6356828" y="1539875"/>
            <a:ext cx="4064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Drain 1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391402" y="2073823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396164" y="3145498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60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6391402" y="4798815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 25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6386639" y="4196535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100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384365" y="2666031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25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418320" y="3895640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5392611" y="3252591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30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5371047" y="2071533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5445462" y="5095748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451658" y="4520918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0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4898352" y="5428616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100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936452" y="3559596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75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4920577" y="4184874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75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4912331" y="4827769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100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4928515" y="3413237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64" name="TextBox 30"/>
          <p:cNvSpPr txBox="1">
            <a:spLocks noChangeArrowheads="1"/>
          </p:cNvSpPr>
          <p:nvPr/>
        </p:nvSpPr>
        <p:spPr bwMode="auto">
          <a:xfrm>
            <a:off x="5471326" y="1539874"/>
            <a:ext cx="4064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N/G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9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BF0AE9DB-0E1D-40C8-91B7-CC2722E56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541" y="1136192"/>
            <a:ext cx="3746520" cy="4578808"/>
          </a:xfrm>
          <a:prstGeom prst="rect">
            <a:avLst/>
          </a:prstGeom>
        </p:spPr>
      </p:pic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4933277" y="2500467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15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4934865" y="2342995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4934865" y="2656505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25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4941215" y="2809214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25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4933277" y="2948914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40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922165" y="3122415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4922165" y="2193770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914227" y="3252590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60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4901527" y="2071533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10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4912640" y="1914370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72" name="TextBox 30"/>
          <p:cNvSpPr txBox="1">
            <a:spLocks noChangeArrowheads="1"/>
          </p:cNvSpPr>
          <p:nvPr/>
        </p:nvSpPr>
        <p:spPr bwMode="auto">
          <a:xfrm>
            <a:off x="6356828" y="1539875"/>
            <a:ext cx="4064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Drain 1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6391402" y="2073823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6396164" y="3145498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60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6391402" y="4798815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 25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6386639" y="4196535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100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5384365" y="2666031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25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5418320" y="3895640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5392611" y="3252591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30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5371047" y="2071533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5445462" y="5095748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5451658" y="4520918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0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4898352" y="5428616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100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4936452" y="3559596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75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4920577" y="4184874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75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4912331" y="4827769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100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4928515" y="3413237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91" name="TextBox 30"/>
          <p:cNvSpPr txBox="1">
            <a:spLocks noChangeArrowheads="1"/>
          </p:cNvSpPr>
          <p:nvPr/>
        </p:nvSpPr>
        <p:spPr bwMode="auto">
          <a:xfrm>
            <a:off x="5471326" y="1539874"/>
            <a:ext cx="4064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N/G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FF0000"/>
                </a:solidFill>
              </a:rPr>
              <a:t>11. </a:t>
            </a:r>
            <a:r>
              <a:rPr lang="en-GB"/>
              <a:t>Output – Cumulative total for each fluid</a:t>
            </a:r>
          </a:p>
        </p:txBody>
      </p:sp>
      <p:sp>
        <p:nvSpPr>
          <p:cNvPr id="4406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3300413" cy="1854200"/>
          </a:xfrm>
        </p:spPr>
        <p:txBody>
          <a:bodyPr/>
          <a:lstStyle/>
          <a:p>
            <a:r>
              <a:rPr lang="en-GB"/>
              <a:t>Cumulative totals to be calculated for</a:t>
            </a:r>
          </a:p>
          <a:p>
            <a:pPr lvl="1"/>
            <a:r>
              <a:rPr lang="en-GB"/>
              <a:t>each type of fluid</a:t>
            </a:r>
          </a:p>
        </p:txBody>
      </p:sp>
      <p:sp>
        <p:nvSpPr>
          <p:cNvPr id="44063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1A11DBE0-2A18-442B-B6AE-8B44A10E783B}" type="slidenum">
              <a:rPr lang="en-GB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44</a:t>
            </a:fld>
            <a:endParaRPr lang="en-GB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TextBox 39"/>
          <p:cNvSpPr txBox="1">
            <a:spLocks noChangeArrowheads="1"/>
          </p:cNvSpPr>
          <p:nvPr/>
        </p:nvSpPr>
        <p:spPr bwMode="auto">
          <a:xfrm>
            <a:off x="5624695" y="2071532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4" name="TextBox 40"/>
          <p:cNvSpPr txBox="1">
            <a:spLocks noChangeArrowheads="1"/>
          </p:cNvSpPr>
          <p:nvPr/>
        </p:nvSpPr>
        <p:spPr bwMode="auto">
          <a:xfrm>
            <a:off x="5622574" y="3896433"/>
            <a:ext cx="2079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95</a:t>
            </a:r>
          </a:p>
        </p:txBody>
      </p:sp>
      <p:sp>
        <p:nvSpPr>
          <p:cNvPr id="31773" name="TextBox 43"/>
          <p:cNvSpPr txBox="1">
            <a:spLocks noChangeArrowheads="1"/>
          </p:cNvSpPr>
          <p:nvPr/>
        </p:nvSpPr>
        <p:spPr bwMode="auto">
          <a:xfrm>
            <a:off x="5624428" y="3275013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75</a:t>
            </a:r>
          </a:p>
        </p:txBody>
      </p:sp>
      <p:sp>
        <p:nvSpPr>
          <p:cNvPr id="5" name="TextBox 46"/>
          <p:cNvSpPr txBox="1">
            <a:spLocks noChangeArrowheads="1"/>
          </p:cNvSpPr>
          <p:nvPr/>
        </p:nvSpPr>
        <p:spPr bwMode="auto">
          <a:xfrm>
            <a:off x="5624429" y="2666031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45</a:t>
            </a:r>
          </a:p>
        </p:txBody>
      </p:sp>
      <p:sp>
        <p:nvSpPr>
          <p:cNvPr id="6" name="TextBox 48"/>
          <p:cNvSpPr txBox="1">
            <a:spLocks noChangeArrowheads="1"/>
          </p:cNvSpPr>
          <p:nvPr/>
        </p:nvSpPr>
        <p:spPr bwMode="auto">
          <a:xfrm>
            <a:off x="5620875" y="5095748"/>
            <a:ext cx="2079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100</a:t>
            </a:r>
          </a:p>
        </p:txBody>
      </p:sp>
      <p:sp>
        <p:nvSpPr>
          <p:cNvPr id="31776" name="TextBox 50"/>
          <p:cNvSpPr txBox="1">
            <a:spLocks noChangeArrowheads="1"/>
          </p:cNvSpPr>
          <p:nvPr/>
        </p:nvSpPr>
        <p:spPr bwMode="auto">
          <a:xfrm>
            <a:off x="5628291" y="4512938"/>
            <a:ext cx="2027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95</a:t>
            </a:r>
          </a:p>
        </p:txBody>
      </p:sp>
      <p:sp>
        <p:nvSpPr>
          <p:cNvPr id="31777" name="TextBox 56"/>
          <p:cNvSpPr txBox="1">
            <a:spLocks noChangeArrowheads="1"/>
          </p:cNvSpPr>
          <p:nvPr/>
        </p:nvSpPr>
        <p:spPr bwMode="auto">
          <a:xfrm>
            <a:off x="5167131" y="2338260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40</a:t>
            </a:r>
          </a:p>
        </p:txBody>
      </p:sp>
      <p:sp>
        <p:nvSpPr>
          <p:cNvPr id="31778" name="TextBox 57"/>
          <p:cNvSpPr txBox="1">
            <a:spLocks noChangeArrowheads="1"/>
          </p:cNvSpPr>
          <p:nvPr/>
        </p:nvSpPr>
        <p:spPr bwMode="auto">
          <a:xfrm>
            <a:off x="5163956" y="2195385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35</a:t>
            </a:r>
          </a:p>
        </p:txBody>
      </p:sp>
      <p:sp>
        <p:nvSpPr>
          <p:cNvPr id="31779" name="TextBox 58"/>
          <p:cNvSpPr txBox="1">
            <a:spLocks noChangeArrowheads="1"/>
          </p:cNvSpPr>
          <p:nvPr/>
        </p:nvSpPr>
        <p:spPr bwMode="auto">
          <a:xfrm>
            <a:off x="5160781" y="2047748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30</a:t>
            </a:r>
          </a:p>
        </p:txBody>
      </p:sp>
      <p:sp>
        <p:nvSpPr>
          <p:cNvPr id="31780" name="TextBox 59"/>
          <p:cNvSpPr txBox="1">
            <a:spLocks noChangeArrowheads="1"/>
          </p:cNvSpPr>
          <p:nvPr/>
        </p:nvSpPr>
        <p:spPr bwMode="auto">
          <a:xfrm>
            <a:off x="5128568" y="2974960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145</a:t>
            </a:r>
          </a:p>
        </p:txBody>
      </p:sp>
      <p:sp>
        <p:nvSpPr>
          <p:cNvPr id="31781" name="TextBox 60"/>
          <p:cNvSpPr txBox="1">
            <a:spLocks noChangeArrowheads="1"/>
          </p:cNvSpPr>
          <p:nvPr/>
        </p:nvSpPr>
        <p:spPr bwMode="auto">
          <a:xfrm>
            <a:off x="5134918" y="2818921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105</a:t>
            </a:r>
          </a:p>
        </p:txBody>
      </p:sp>
      <p:sp>
        <p:nvSpPr>
          <p:cNvPr id="31782" name="TextBox 61"/>
          <p:cNvSpPr txBox="1">
            <a:spLocks noChangeArrowheads="1"/>
          </p:cNvSpPr>
          <p:nvPr/>
        </p:nvSpPr>
        <p:spPr bwMode="auto">
          <a:xfrm>
            <a:off x="5149669" y="2650183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80</a:t>
            </a:r>
          </a:p>
        </p:txBody>
      </p:sp>
      <p:sp>
        <p:nvSpPr>
          <p:cNvPr id="31783" name="TextBox 62"/>
          <p:cNvSpPr txBox="1">
            <a:spLocks noChangeArrowheads="1"/>
          </p:cNvSpPr>
          <p:nvPr/>
        </p:nvSpPr>
        <p:spPr bwMode="auto">
          <a:xfrm>
            <a:off x="5168719" y="2510483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55</a:t>
            </a:r>
          </a:p>
        </p:txBody>
      </p:sp>
      <p:sp>
        <p:nvSpPr>
          <p:cNvPr id="31784" name="TextBox 63"/>
          <p:cNvSpPr txBox="1">
            <a:spLocks noChangeArrowheads="1"/>
          </p:cNvSpPr>
          <p:nvPr/>
        </p:nvSpPr>
        <p:spPr bwMode="auto">
          <a:xfrm>
            <a:off x="5123805" y="3270544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255</a:t>
            </a:r>
          </a:p>
        </p:txBody>
      </p:sp>
      <p:sp>
        <p:nvSpPr>
          <p:cNvPr id="31785" name="TextBox 64"/>
          <p:cNvSpPr txBox="1">
            <a:spLocks noChangeArrowheads="1"/>
          </p:cNvSpPr>
          <p:nvPr/>
        </p:nvSpPr>
        <p:spPr bwMode="auto">
          <a:xfrm>
            <a:off x="5125393" y="3106722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195</a:t>
            </a:r>
          </a:p>
        </p:txBody>
      </p:sp>
      <p:sp>
        <p:nvSpPr>
          <p:cNvPr id="31786" name="TextBox 65"/>
          <p:cNvSpPr txBox="1">
            <a:spLocks noChangeArrowheads="1"/>
          </p:cNvSpPr>
          <p:nvPr/>
        </p:nvSpPr>
        <p:spPr bwMode="auto">
          <a:xfrm>
            <a:off x="5123805" y="3424995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305</a:t>
            </a:r>
          </a:p>
        </p:txBody>
      </p:sp>
      <p:sp>
        <p:nvSpPr>
          <p:cNvPr id="31787" name="TextBox 67"/>
          <p:cNvSpPr txBox="1">
            <a:spLocks noChangeArrowheads="1"/>
          </p:cNvSpPr>
          <p:nvPr/>
        </p:nvSpPr>
        <p:spPr bwMode="auto">
          <a:xfrm>
            <a:off x="6597143" y="2072685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31788" name="TextBox 68"/>
          <p:cNvSpPr txBox="1">
            <a:spLocks noChangeArrowheads="1"/>
          </p:cNvSpPr>
          <p:nvPr/>
        </p:nvSpPr>
        <p:spPr bwMode="auto">
          <a:xfrm>
            <a:off x="6608565" y="3134835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110</a:t>
            </a:r>
          </a:p>
        </p:txBody>
      </p:sp>
      <p:sp>
        <p:nvSpPr>
          <p:cNvPr id="31789" name="TextBox 69"/>
          <p:cNvSpPr txBox="1">
            <a:spLocks noChangeArrowheads="1"/>
          </p:cNvSpPr>
          <p:nvPr/>
        </p:nvSpPr>
        <p:spPr bwMode="auto">
          <a:xfrm>
            <a:off x="6608874" y="4190325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210</a:t>
            </a:r>
          </a:p>
        </p:txBody>
      </p:sp>
      <p:sp>
        <p:nvSpPr>
          <p:cNvPr id="31790" name="TextBox 70"/>
          <p:cNvSpPr txBox="1">
            <a:spLocks noChangeArrowheads="1"/>
          </p:cNvSpPr>
          <p:nvPr/>
        </p:nvSpPr>
        <p:spPr bwMode="auto">
          <a:xfrm>
            <a:off x="6608874" y="4787998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235</a:t>
            </a:r>
          </a:p>
        </p:txBody>
      </p:sp>
      <p:sp>
        <p:nvSpPr>
          <p:cNvPr id="31796" name="TextBox 111"/>
          <p:cNvSpPr txBox="1">
            <a:spLocks noChangeArrowheads="1"/>
          </p:cNvSpPr>
          <p:nvPr/>
        </p:nvSpPr>
        <p:spPr bwMode="auto">
          <a:xfrm>
            <a:off x="5124423" y="5417840"/>
            <a:ext cx="246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655</a:t>
            </a:r>
          </a:p>
        </p:txBody>
      </p:sp>
      <p:sp>
        <p:nvSpPr>
          <p:cNvPr id="31797" name="TextBox 65"/>
          <p:cNvSpPr txBox="1">
            <a:spLocks noChangeArrowheads="1"/>
          </p:cNvSpPr>
          <p:nvPr/>
        </p:nvSpPr>
        <p:spPr bwMode="auto">
          <a:xfrm>
            <a:off x="5111105" y="3584054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380</a:t>
            </a:r>
          </a:p>
        </p:txBody>
      </p:sp>
      <p:sp>
        <p:nvSpPr>
          <p:cNvPr id="31799" name="TextBox 65"/>
          <p:cNvSpPr txBox="1">
            <a:spLocks noChangeArrowheads="1"/>
          </p:cNvSpPr>
          <p:nvPr/>
        </p:nvSpPr>
        <p:spPr bwMode="auto">
          <a:xfrm>
            <a:off x="5111105" y="4185210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455</a:t>
            </a:r>
          </a:p>
        </p:txBody>
      </p:sp>
      <p:sp>
        <p:nvSpPr>
          <p:cNvPr id="31800" name="TextBox 65"/>
          <p:cNvSpPr txBox="1">
            <a:spLocks noChangeArrowheads="1"/>
          </p:cNvSpPr>
          <p:nvPr/>
        </p:nvSpPr>
        <p:spPr bwMode="auto">
          <a:xfrm>
            <a:off x="5119197" y="4797170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555</a:t>
            </a:r>
          </a:p>
        </p:txBody>
      </p:sp>
      <p:sp>
        <p:nvSpPr>
          <p:cNvPr id="44088" name="TextBox 58"/>
          <p:cNvSpPr txBox="1">
            <a:spLocks noChangeArrowheads="1"/>
          </p:cNvSpPr>
          <p:nvPr/>
        </p:nvSpPr>
        <p:spPr bwMode="auto">
          <a:xfrm>
            <a:off x="5156019" y="1898523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7" name="Rectangle 6"/>
          <p:cNvSpPr/>
          <p:nvPr/>
        </p:nvSpPr>
        <p:spPr>
          <a:xfrm>
            <a:off x="436563" y="3675063"/>
            <a:ext cx="3389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2" indent="-257175">
              <a:buClr>
                <a:schemeClr val="bg1"/>
              </a:buClr>
              <a:buSzPct val="80000"/>
              <a:buFont typeface="Wingdings" pitchFamily="2" charset="2"/>
              <a:buChar char="v"/>
              <a:defRPr/>
            </a:pPr>
            <a:r>
              <a:rPr lang="en-GB" dirty="0">
                <a:solidFill>
                  <a:schemeClr val="bg2"/>
                </a:solidFill>
                <a:latin typeface="+mn-lt"/>
              </a:rPr>
              <a:t>can be totalled at the end of the day</a:t>
            </a:r>
          </a:p>
          <a:p>
            <a:pPr marL="714375" lvl="2" indent="-257175">
              <a:buClr>
                <a:schemeClr val="bg1"/>
              </a:buClr>
              <a:buSzPct val="80000"/>
              <a:buFont typeface="Wingdings" pitchFamily="2" charset="2"/>
              <a:buChar char="v"/>
              <a:defRPr/>
            </a:pPr>
            <a:r>
              <a:rPr lang="en-GB" dirty="0">
                <a:solidFill>
                  <a:schemeClr val="bg2"/>
                </a:solidFill>
                <a:latin typeface="+mn-lt"/>
              </a:rPr>
              <a:t>giving totals for each type of fluid</a:t>
            </a:r>
          </a:p>
        </p:txBody>
      </p:sp>
      <p:sp>
        <p:nvSpPr>
          <p:cNvPr id="86" name="TextBox 111"/>
          <p:cNvSpPr txBox="1">
            <a:spLocks noChangeArrowheads="1"/>
          </p:cNvSpPr>
          <p:nvPr/>
        </p:nvSpPr>
        <p:spPr bwMode="auto">
          <a:xfrm>
            <a:off x="5119043" y="5571982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655</a:t>
            </a:r>
          </a:p>
        </p:txBody>
      </p:sp>
      <p:sp>
        <p:nvSpPr>
          <p:cNvPr id="87" name="TextBox 48"/>
          <p:cNvSpPr txBox="1">
            <a:spLocks noChangeArrowheads="1"/>
          </p:cNvSpPr>
          <p:nvPr/>
        </p:nvSpPr>
        <p:spPr bwMode="auto">
          <a:xfrm>
            <a:off x="5620874" y="5563666"/>
            <a:ext cx="2079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100</a:t>
            </a:r>
          </a:p>
        </p:txBody>
      </p:sp>
      <p:sp>
        <p:nvSpPr>
          <p:cNvPr id="88" name="TextBox 70"/>
          <p:cNvSpPr txBox="1">
            <a:spLocks noChangeArrowheads="1"/>
          </p:cNvSpPr>
          <p:nvPr/>
        </p:nvSpPr>
        <p:spPr bwMode="auto">
          <a:xfrm>
            <a:off x="6615252" y="5563667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235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1773" grpId="0"/>
      <p:bldP spid="5" grpId="0"/>
      <p:bldP spid="6" grpId="0"/>
      <p:bldP spid="31776" grpId="0"/>
      <p:bldP spid="31777" grpId="0"/>
      <p:bldP spid="31778" grpId="0"/>
      <p:bldP spid="31779" grpId="0"/>
      <p:bldP spid="31780" grpId="0"/>
      <p:bldP spid="31781" grpId="0"/>
      <p:bldP spid="31782" grpId="0"/>
      <p:bldP spid="31783" grpId="0"/>
      <p:bldP spid="31784" grpId="0"/>
      <p:bldP spid="31785" grpId="0"/>
      <p:bldP spid="31786" grpId="0"/>
      <p:bldP spid="31787" grpId="0"/>
      <p:bldP spid="31788" grpId="0"/>
      <p:bldP spid="31789" grpId="0"/>
      <p:bldP spid="31790" grpId="0"/>
      <p:bldP spid="31796" grpId="0"/>
      <p:bldP spid="31797" grpId="0"/>
      <p:bldP spid="31799" grpId="0"/>
      <p:bldP spid="31800" grpId="0"/>
      <p:bldP spid="44088" grpId="0"/>
      <p:bldP spid="7" grpId="0"/>
      <p:bldP spid="86" grpId="0"/>
      <p:bldP spid="87" grpId="0"/>
      <p:bldP spid="8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>
            <a:extLst>
              <a:ext uri="{FF2B5EF4-FFF2-40B4-BE49-F238E27FC236}">
                <a16:creationId xmlns:a16="http://schemas.microsoft.com/office/drawing/2014/main" xmlns="" id="{FD47A162-B916-4BF6-B714-F0FEDAF02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541" y="1136192"/>
            <a:ext cx="3746520" cy="4578808"/>
          </a:xfrm>
          <a:prstGeom prst="rect">
            <a:avLst/>
          </a:prstGeom>
        </p:spPr>
      </p:pic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933277" y="2500467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15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4934865" y="2342995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934865" y="2656505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25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4941215" y="2809214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25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4933277" y="2948914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40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4922165" y="3122415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4922165" y="2193770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4914227" y="3252590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60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4901527" y="2071533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10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4912640" y="1914370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77" name="TextBox 30"/>
          <p:cNvSpPr txBox="1">
            <a:spLocks noChangeArrowheads="1"/>
          </p:cNvSpPr>
          <p:nvPr/>
        </p:nvSpPr>
        <p:spPr bwMode="auto">
          <a:xfrm>
            <a:off x="6356828" y="1539875"/>
            <a:ext cx="4064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Drain 1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6391402" y="2073823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6396164" y="3145498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60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6391402" y="4798815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 25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6386639" y="4196535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100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5384365" y="2666031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25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5418320" y="3895640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5392611" y="3252591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30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5371047" y="2071533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5445462" y="5095748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5451658" y="4520918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0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4898352" y="5428616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100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4936452" y="3559596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75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4920577" y="4184874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75</a:t>
            </a: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4912331" y="4827769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100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4928515" y="3413237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93" name="TextBox 30"/>
          <p:cNvSpPr txBox="1">
            <a:spLocks noChangeArrowheads="1"/>
          </p:cNvSpPr>
          <p:nvPr/>
        </p:nvSpPr>
        <p:spPr bwMode="auto">
          <a:xfrm>
            <a:off x="5471326" y="1539874"/>
            <a:ext cx="4064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N/G</a:t>
            </a:r>
          </a:p>
        </p:txBody>
      </p:sp>
      <p:sp>
        <p:nvSpPr>
          <p:cNvPr id="94" name="TextBox 39"/>
          <p:cNvSpPr txBox="1">
            <a:spLocks noChangeArrowheads="1"/>
          </p:cNvSpPr>
          <p:nvPr/>
        </p:nvSpPr>
        <p:spPr bwMode="auto">
          <a:xfrm>
            <a:off x="5624695" y="2071532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95" name="TextBox 40"/>
          <p:cNvSpPr txBox="1">
            <a:spLocks noChangeArrowheads="1"/>
          </p:cNvSpPr>
          <p:nvPr/>
        </p:nvSpPr>
        <p:spPr bwMode="auto">
          <a:xfrm>
            <a:off x="5622574" y="3896433"/>
            <a:ext cx="2079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95</a:t>
            </a:r>
          </a:p>
        </p:txBody>
      </p:sp>
      <p:sp>
        <p:nvSpPr>
          <p:cNvPr id="96" name="TextBox 43"/>
          <p:cNvSpPr txBox="1">
            <a:spLocks noChangeArrowheads="1"/>
          </p:cNvSpPr>
          <p:nvPr/>
        </p:nvSpPr>
        <p:spPr bwMode="auto">
          <a:xfrm>
            <a:off x="5624428" y="3275013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75</a:t>
            </a:r>
          </a:p>
        </p:txBody>
      </p:sp>
      <p:sp>
        <p:nvSpPr>
          <p:cNvPr id="97" name="TextBox 46"/>
          <p:cNvSpPr txBox="1">
            <a:spLocks noChangeArrowheads="1"/>
          </p:cNvSpPr>
          <p:nvPr/>
        </p:nvSpPr>
        <p:spPr bwMode="auto">
          <a:xfrm>
            <a:off x="5624429" y="2666031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45</a:t>
            </a:r>
          </a:p>
        </p:txBody>
      </p:sp>
      <p:sp>
        <p:nvSpPr>
          <p:cNvPr id="98" name="TextBox 48"/>
          <p:cNvSpPr txBox="1">
            <a:spLocks noChangeArrowheads="1"/>
          </p:cNvSpPr>
          <p:nvPr/>
        </p:nvSpPr>
        <p:spPr bwMode="auto">
          <a:xfrm>
            <a:off x="5620875" y="5095748"/>
            <a:ext cx="2079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100</a:t>
            </a:r>
          </a:p>
        </p:txBody>
      </p:sp>
      <p:sp>
        <p:nvSpPr>
          <p:cNvPr id="99" name="TextBox 50"/>
          <p:cNvSpPr txBox="1">
            <a:spLocks noChangeArrowheads="1"/>
          </p:cNvSpPr>
          <p:nvPr/>
        </p:nvSpPr>
        <p:spPr bwMode="auto">
          <a:xfrm>
            <a:off x="5628291" y="4512938"/>
            <a:ext cx="2027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95</a:t>
            </a:r>
          </a:p>
        </p:txBody>
      </p:sp>
      <p:sp>
        <p:nvSpPr>
          <p:cNvPr id="100" name="TextBox 56"/>
          <p:cNvSpPr txBox="1">
            <a:spLocks noChangeArrowheads="1"/>
          </p:cNvSpPr>
          <p:nvPr/>
        </p:nvSpPr>
        <p:spPr bwMode="auto">
          <a:xfrm>
            <a:off x="5167131" y="2338260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40</a:t>
            </a:r>
          </a:p>
        </p:txBody>
      </p:sp>
      <p:sp>
        <p:nvSpPr>
          <p:cNvPr id="101" name="TextBox 57"/>
          <p:cNvSpPr txBox="1">
            <a:spLocks noChangeArrowheads="1"/>
          </p:cNvSpPr>
          <p:nvPr/>
        </p:nvSpPr>
        <p:spPr bwMode="auto">
          <a:xfrm>
            <a:off x="5163956" y="2195385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35</a:t>
            </a:r>
          </a:p>
        </p:txBody>
      </p:sp>
      <p:sp>
        <p:nvSpPr>
          <p:cNvPr id="102" name="TextBox 58"/>
          <p:cNvSpPr txBox="1">
            <a:spLocks noChangeArrowheads="1"/>
          </p:cNvSpPr>
          <p:nvPr/>
        </p:nvSpPr>
        <p:spPr bwMode="auto">
          <a:xfrm>
            <a:off x="5160781" y="2047748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30</a:t>
            </a:r>
          </a:p>
        </p:txBody>
      </p:sp>
      <p:sp>
        <p:nvSpPr>
          <p:cNvPr id="103" name="TextBox 59"/>
          <p:cNvSpPr txBox="1">
            <a:spLocks noChangeArrowheads="1"/>
          </p:cNvSpPr>
          <p:nvPr/>
        </p:nvSpPr>
        <p:spPr bwMode="auto">
          <a:xfrm>
            <a:off x="5128568" y="2974960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145</a:t>
            </a:r>
          </a:p>
        </p:txBody>
      </p:sp>
      <p:sp>
        <p:nvSpPr>
          <p:cNvPr id="104" name="TextBox 60"/>
          <p:cNvSpPr txBox="1">
            <a:spLocks noChangeArrowheads="1"/>
          </p:cNvSpPr>
          <p:nvPr/>
        </p:nvSpPr>
        <p:spPr bwMode="auto">
          <a:xfrm>
            <a:off x="5134918" y="2818921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105</a:t>
            </a:r>
          </a:p>
        </p:txBody>
      </p:sp>
      <p:sp>
        <p:nvSpPr>
          <p:cNvPr id="105" name="TextBox 61"/>
          <p:cNvSpPr txBox="1">
            <a:spLocks noChangeArrowheads="1"/>
          </p:cNvSpPr>
          <p:nvPr/>
        </p:nvSpPr>
        <p:spPr bwMode="auto">
          <a:xfrm>
            <a:off x="5149669" y="2650183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80</a:t>
            </a:r>
          </a:p>
        </p:txBody>
      </p:sp>
      <p:sp>
        <p:nvSpPr>
          <p:cNvPr id="106" name="TextBox 62"/>
          <p:cNvSpPr txBox="1">
            <a:spLocks noChangeArrowheads="1"/>
          </p:cNvSpPr>
          <p:nvPr/>
        </p:nvSpPr>
        <p:spPr bwMode="auto">
          <a:xfrm>
            <a:off x="5168719" y="2510483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55</a:t>
            </a:r>
          </a:p>
        </p:txBody>
      </p:sp>
      <p:sp>
        <p:nvSpPr>
          <p:cNvPr id="107" name="TextBox 63"/>
          <p:cNvSpPr txBox="1">
            <a:spLocks noChangeArrowheads="1"/>
          </p:cNvSpPr>
          <p:nvPr/>
        </p:nvSpPr>
        <p:spPr bwMode="auto">
          <a:xfrm>
            <a:off x="5123805" y="3270544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255</a:t>
            </a:r>
          </a:p>
        </p:txBody>
      </p:sp>
      <p:sp>
        <p:nvSpPr>
          <p:cNvPr id="108" name="TextBox 64"/>
          <p:cNvSpPr txBox="1">
            <a:spLocks noChangeArrowheads="1"/>
          </p:cNvSpPr>
          <p:nvPr/>
        </p:nvSpPr>
        <p:spPr bwMode="auto">
          <a:xfrm>
            <a:off x="5125393" y="3106722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195</a:t>
            </a:r>
          </a:p>
        </p:txBody>
      </p:sp>
      <p:sp>
        <p:nvSpPr>
          <p:cNvPr id="109" name="TextBox 65"/>
          <p:cNvSpPr txBox="1">
            <a:spLocks noChangeArrowheads="1"/>
          </p:cNvSpPr>
          <p:nvPr/>
        </p:nvSpPr>
        <p:spPr bwMode="auto">
          <a:xfrm>
            <a:off x="5123805" y="3424995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305</a:t>
            </a:r>
          </a:p>
        </p:txBody>
      </p:sp>
      <p:sp>
        <p:nvSpPr>
          <p:cNvPr id="110" name="TextBox 67"/>
          <p:cNvSpPr txBox="1">
            <a:spLocks noChangeArrowheads="1"/>
          </p:cNvSpPr>
          <p:nvPr/>
        </p:nvSpPr>
        <p:spPr bwMode="auto">
          <a:xfrm>
            <a:off x="6597143" y="2072685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111" name="TextBox 68"/>
          <p:cNvSpPr txBox="1">
            <a:spLocks noChangeArrowheads="1"/>
          </p:cNvSpPr>
          <p:nvPr/>
        </p:nvSpPr>
        <p:spPr bwMode="auto">
          <a:xfrm>
            <a:off x="6608565" y="3134835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110</a:t>
            </a:r>
          </a:p>
        </p:txBody>
      </p:sp>
      <p:sp>
        <p:nvSpPr>
          <p:cNvPr id="112" name="TextBox 69"/>
          <p:cNvSpPr txBox="1">
            <a:spLocks noChangeArrowheads="1"/>
          </p:cNvSpPr>
          <p:nvPr/>
        </p:nvSpPr>
        <p:spPr bwMode="auto">
          <a:xfrm>
            <a:off x="6608874" y="4190325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210</a:t>
            </a:r>
          </a:p>
        </p:txBody>
      </p:sp>
      <p:sp>
        <p:nvSpPr>
          <p:cNvPr id="113" name="TextBox 70"/>
          <p:cNvSpPr txBox="1">
            <a:spLocks noChangeArrowheads="1"/>
          </p:cNvSpPr>
          <p:nvPr/>
        </p:nvSpPr>
        <p:spPr bwMode="auto">
          <a:xfrm>
            <a:off x="6608874" y="4787998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235</a:t>
            </a:r>
          </a:p>
        </p:txBody>
      </p:sp>
      <p:sp>
        <p:nvSpPr>
          <p:cNvPr id="114" name="TextBox 111"/>
          <p:cNvSpPr txBox="1">
            <a:spLocks noChangeArrowheads="1"/>
          </p:cNvSpPr>
          <p:nvPr/>
        </p:nvSpPr>
        <p:spPr bwMode="auto">
          <a:xfrm>
            <a:off x="5124423" y="5417840"/>
            <a:ext cx="246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655</a:t>
            </a:r>
          </a:p>
        </p:txBody>
      </p:sp>
      <p:sp>
        <p:nvSpPr>
          <p:cNvPr id="115" name="TextBox 65"/>
          <p:cNvSpPr txBox="1">
            <a:spLocks noChangeArrowheads="1"/>
          </p:cNvSpPr>
          <p:nvPr/>
        </p:nvSpPr>
        <p:spPr bwMode="auto">
          <a:xfrm>
            <a:off x="5111105" y="3584054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380</a:t>
            </a:r>
          </a:p>
        </p:txBody>
      </p:sp>
      <p:sp>
        <p:nvSpPr>
          <p:cNvPr id="116" name="TextBox 65"/>
          <p:cNvSpPr txBox="1">
            <a:spLocks noChangeArrowheads="1"/>
          </p:cNvSpPr>
          <p:nvPr/>
        </p:nvSpPr>
        <p:spPr bwMode="auto">
          <a:xfrm>
            <a:off x="5111105" y="4185210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455</a:t>
            </a:r>
          </a:p>
        </p:txBody>
      </p:sp>
      <p:sp>
        <p:nvSpPr>
          <p:cNvPr id="117" name="TextBox 65"/>
          <p:cNvSpPr txBox="1">
            <a:spLocks noChangeArrowheads="1"/>
          </p:cNvSpPr>
          <p:nvPr/>
        </p:nvSpPr>
        <p:spPr bwMode="auto">
          <a:xfrm>
            <a:off x="5119197" y="4797170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555</a:t>
            </a:r>
          </a:p>
        </p:txBody>
      </p:sp>
      <p:sp>
        <p:nvSpPr>
          <p:cNvPr id="118" name="TextBox 58"/>
          <p:cNvSpPr txBox="1">
            <a:spLocks noChangeArrowheads="1"/>
          </p:cNvSpPr>
          <p:nvPr/>
        </p:nvSpPr>
        <p:spPr bwMode="auto">
          <a:xfrm>
            <a:off x="5156019" y="1898523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19" name="TextBox 111"/>
          <p:cNvSpPr txBox="1">
            <a:spLocks noChangeArrowheads="1"/>
          </p:cNvSpPr>
          <p:nvPr/>
        </p:nvSpPr>
        <p:spPr bwMode="auto">
          <a:xfrm>
            <a:off x="5119043" y="5571982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655</a:t>
            </a:r>
          </a:p>
        </p:txBody>
      </p:sp>
      <p:sp>
        <p:nvSpPr>
          <p:cNvPr id="120" name="TextBox 48"/>
          <p:cNvSpPr txBox="1">
            <a:spLocks noChangeArrowheads="1"/>
          </p:cNvSpPr>
          <p:nvPr/>
        </p:nvSpPr>
        <p:spPr bwMode="auto">
          <a:xfrm>
            <a:off x="5620874" y="5563666"/>
            <a:ext cx="2079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100</a:t>
            </a:r>
          </a:p>
        </p:txBody>
      </p:sp>
      <p:sp>
        <p:nvSpPr>
          <p:cNvPr id="121" name="TextBox 70"/>
          <p:cNvSpPr txBox="1">
            <a:spLocks noChangeArrowheads="1"/>
          </p:cNvSpPr>
          <p:nvPr/>
        </p:nvSpPr>
        <p:spPr bwMode="auto">
          <a:xfrm>
            <a:off x="6615252" y="5563667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235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FF0000"/>
                </a:solidFill>
              </a:rPr>
              <a:t>12. </a:t>
            </a:r>
            <a:r>
              <a:rPr lang="en-GB"/>
              <a:t>Output – Hourly Cumulative totals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3411538" cy="3962400"/>
          </a:xfrm>
        </p:spPr>
        <p:txBody>
          <a:bodyPr/>
          <a:lstStyle/>
          <a:p>
            <a:pPr>
              <a:defRPr/>
            </a:pPr>
            <a:r>
              <a:rPr lang="en-GB" dirty="0"/>
              <a:t>Cumulative totals to be calculated for</a:t>
            </a:r>
          </a:p>
          <a:p>
            <a:pPr lvl="1">
              <a:defRPr/>
            </a:pPr>
            <a:r>
              <a:rPr lang="en-GB" dirty="0"/>
              <a:t>each hour</a:t>
            </a:r>
          </a:p>
          <a:p>
            <a:pPr lvl="1">
              <a:defRPr/>
            </a:pPr>
            <a:r>
              <a:rPr lang="en-GB" dirty="0"/>
              <a:t>to get an </a:t>
            </a:r>
          </a:p>
          <a:p>
            <a:pPr marL="449263" lvl="1" indent="-449263">
              <a:buFont typeface="Wingdings" pitchFamily="2" charset="2"/>
              <a:buNone/>
              <a:defRPr/>
            </a:pP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Hourly amount out</a:t>
            </a:r>
          </a:p>
          <a:p>
            <a:pPr marL="449263" lvl="1" indent="-449263">
              <a:buFont typeface="Wingdings" pitchFamily="2" charset="2"/>
              <a:buNone/>
              <a:defRPr/>
            </a:pPr>
            <a:r>
              <a:rPr lang="en-GB" dirty="0"/>
              <a:t>and then </a:t>
            </a:r>
          </a:p>
          <a:p>
            <a:pPr marL="449263" lvl="1" indent="-449263">
              <a:buFont typeface="Wingdings" pitchFamily="2" charset="2"/>
              <a:buNone/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 Total out</a:t>
            </a:r>
            <a:endParaRPr lang="en-GB" dirty="0"/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C3E85CA3-1541-4D4A-A65F-5701B3835A31}" type="slidenum">
              <a:rPr lang="en-GB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45</a:t>
            </a:fld>
            <a:endParaRPr lang="en-GB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9" name="Down Arrow 38"/>
          <p:cNvSpPr>
            <a:spLocks noChangeArrowheads="1"/>
          </p:cNvSpPr>
          <p:nvPr/>
        </p:nvSpPr>
        <p:spPr bwMode="auto">
          <a:xfrm rot="-5400000">
            <a:off x="6095418" y="2352694"/>
            <a:ext cx="191933" cy="455110"/>
          </a:xfrm>
          <a:prstGeom prst="downArrow">
            <a:avLst>
              <a:gd name="adj1" fmla="val 50000"/>
              <a:gd name="adj2" fmla="val 50122"/>
            </a:avLst>
          </a:prstGeom>
          <a:solidFill>
            <a:srgbClr val="FFFF00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40" name="Down Arrow 39"/>
          <p:cNvSpPr>
            <a:spLocks noChangeArrowheads="1"/>
          </p:cNvSpPr>
          <p:nvPr/>
        </p:nvSpPr>
        <p:spPr bwMode="auto">
          <a:xfrm rot="-5400000">
            <a:off x="6576896" y="2319161"/>
            <a:ext cx="200025" cy="515937"/>
          </a:xfrm>
          <a:prstGeom prst="downArrow">
            <a:avLst>
              <a:gd name="adj1" fmla="val 50000"/>
              <a:gd name="adj2" fmla="val 49963"/>
            </a:avLst>
          </a:prstGeom>
          <a:solidFill>
            <a:srgbClr val="FFFF00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41" name="Down Arrow 40"/>
          <p:cNvSpPr>
            <a:spLocks noChangeArrowheads="1"/>
          </p:cNvSpPr>
          <p:nvPr/>
        </p:nvSpPr>
        <p:spPr bwMode="auto">
          <a:xfrm rot="-5400000">
            <a:off x="7079529" y="2342019"/>
            <a:ext cx="169834" cy="459138"/>
          </a:xfrm>
          <a:prstGeom prst="downArrow">
            <a:avLst>
              <a:gd name="adj1" fmla="val 50000"/>
              <a:gd name="adj2" fmla="val 50179"/>
            </a:avLst>
          </a:prstGeom>
          <a:solidFill>
            <a:srgbClr val="FFFF00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65" name="Down Arrow 118"/>
          <p:cNvSpPr>
            <a:spLocks noChangeArrowheads="1"/>
          </p:cNvSpPr>
          <p:nvPr/>
        </p:nvSpPr>
        <p:spPr bwMode="auto">
          <a:xfrm rot="-5400000">
            <a:off x="5622112" y="2333188"/>
            <a:ext cx="184150" cy="485722"/>
          </a:xfrm>
          <a:prstGeom prst="downArrow">
            <a:avLst>
              <a:gd name="adj1" fmla="val 50000"/>
              <a:gd name="adj2" fmla="val 50306"/>
            </a:avLst>
          </a:prstGeom>
          <a:solidFill>
            <a:srgbClr val="FFFF00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62" name="Down Arrow 61"/>
          <p:cNvSpPr>
            <a:spLocks noChangeArrowheads="1"/>
          </p:cNvSpPr>
          <p:nvPr/>
        </p:nvSpPr>
        <p:spPr bwMode="auto">
          <a:xfrm rot="-5400000">
            <a:off x="7488471" y="2393774"/>
            <a:ext cx="177800" cy="366713"/>
          </a:xfrm>
          <a:prstGeom prst="downArrow">
            <a:avLst>
              <a:gd name="adj1" fmla="val 50000"/>
              <a:gd name="adj2" fmla="val 50417"/>
            </a:avLst>
          </a:prstGeom>
          <a:solidFill>
            <a:srgbClr val="FFFF00"/>
          </a:solidFill>
          <a:ln w="15875" algn="ctr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36" name="Down Arrow 35"/>
          <p:cNvSpPr>
            <a:spLocks noChangeArrowheads="1"/>
          </p:cNvSpPr>
          <p:nvPr/>
        </p:nvSpPr>
        <p:spPr bwMode="auto">
          <a:xfrm rot="-5400000">
            <a:off x="5152207" y="2343624"/>
            <a:ext cx="165387" cy="460375"/>
          </a:xfrm>
          <a:prstGeom prst="downArrow">
            <a:avLst>
              <a:gd name="adj1" fmla="val 50000"/>
              <a:gd name="adj2" fmla="val 50296"/>
            </a:avLst>
          </a:prstGeom>
          <a:solidFill>
            <a:srgbClr val="FFFF00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65" grpId="0" animBg="1"/>
      <p:bldP spid="62" grpId="0" animBg="1"/>
      <p:bldP spid="3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166">
            <a:extLst>
              <a:ext uri="{FF2B5EF4-FFF2-40B4-BE49-F238E27FC236}">
                <a16:creationId xmlns:a16="http://schemas.microsoft.com/office/drawing/2014/main" xmlns="" id="{ADE25C6E-90CB-4491-B8CF-E99C83180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541" y="1136192"/>
            <a:ext cx="3746520" cy="4578808"/>
          </a:xfrm>
          <a:prstGeom prst="rect">
            <a:avLst/>
          </a:prstGeom>
        </p:spPr>
      </p:pic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4933277" y="2500467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15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4934865" y="2342995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</a:t>
            </a: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4934865" y="2656505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25</a:t>
            </a: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4941215" y="2809214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25</a:t>
            </a: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4933277" y="2948914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40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4922165" y="3122415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4922165" y="2193770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</a:t>
            </a: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4914227" y="3252590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60</a:t>
            </a: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4901527" y="2071533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10</a:t>
            </a: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4912640" y="1914370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05" name="TextBox 30"/>
          <p:cNvSpPr txBox="1">
            <a:spLocks noChangeArrowheads="1"/>
          </p:cNvSpPr>
          <p:nvPr/>
        </p:nvSpPr>
        <p:spPr bwMode="auto">
          <a:xfrm>
            <a:off x="6356828" y="1539875"/>
            <a:ext cx="4064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Drain 1</a:t>
            </a: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6391402" y="2073823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6396164" y="3145498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60</a:t>
            </a:r>
          </a:p>
        </p:txBody>
      </p: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6391402" y="4798815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 25</a:t>
            </a:r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6386639" y="4196535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100</a:t>
            </a:r>
          </a:p>
        </p:txBody>
      </p: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5384365" y="2666031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25</a:t>
            </a:r>
          </a:p>
        </p:txBody>
      </p:sp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5418320" y="3895640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5392611" y="3252591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30</a:t>
            </a:r>
          </a:p>
        </p:txBody>
      </p: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5371047" y="2071533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5445462" y="5095748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</a:t>
            </a:r>
          </a:p>
        </p:txBody>
      </p:sp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5451658" y="4520918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0</a:t>
            </a:r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4898352" y="5428616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100</a:t>
            </a:r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4936452" y="3559596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75</a:t>
            </a:r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4920577" y="4184874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75</a:t>
            </a:r>
          </a:p>
        </p:txBody>
      </p:sp>
      <p:sp>
        <p:nvSpPr>
          <p:cNvPr id="119" name="TextBox 118"/>
          <p:cNvSpPr txBox="1">
            <a:spLocks noChangeArrowheads="1"/>
          </p:cNvSpPr>
          <p:nvPr/>
        </p:nvSpPr>
        <p:spPr bwMode="auto">
          <a:xfrm>
            <a:off x="4912331" y="4827769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100</a:t>
            </a:r>
          </a:p>
        </p:txBody>
      </p: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4928515" y="3413237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121" name="TextBox 30"/>
          <p:cNvSpPr txBox="1">
            <a:spLocks noChangeArrowheads="1"/>
          </p:cNvSpPr>
          <p:nvPr/>
        </p:nvSpPr>
        <p:spPr bwMode="auto">
          <a:xfrm>
            <a:off x="5471326" y="1539874"/>
            <a:ext cx="4064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N/G</a:t>
            </a:r>
          </a:p>
        </p:txBody>
      </p:sp>
      <p:sp>
        <p:nvSpPr>
          <p:cNvPr id="122" name="TextBox 39"/>
          <p:cNvSpPr txBox="1">
            <a:spLocks noChangeArrowheads="1"/>
          </p:cNvSpPr>
          <p:nvPr/>
        </p:nvSpPr>
        <p:spPr bwMode="auto">
          <a:xfrm>
            <a:off x="5624695" y="2071532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23" name="TextBox 40"/>
          <p:cNvSpPr txBox="1">
            <a:spLocks noChangeArrowheads="1"/>
          </p:cNvSpPr>
          <p:nvPr/>
        </p:nvSpPr>
        <p:spPr bwMode="auto">
          <a:xfrm>
            <a:off x="5622574" y="3896433"/>
            <a:ext cx="2079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95</a:t>
            </a:r>
          </a:p>
        </p:txBody>
      </p:sp>
      <p:sp>
        <p:nvSpPr>
          <p:cNvPr id="124" name="TextBox 43"/>
          <p:cNvSpPr txBox="1">
            <a:spLocks noChangeArrowheads="1"/>
          </p:cNvSpPr>
          <p:nvPr/>
        </p:nvSpPr>
        <p:spPr bwMode="auto">
          <a:xfrm>
            <a:off x="5624428" y="3275013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75</a:t>
            </a:r>
          </a:p>
        </p:txBody>
      </p:sp>
      <p:sp>
        <p:nvSpPr>
          <p:cNvPr id="125" name="TextBox 46"/>
          <p:cNvSpPr txBox="1">
            <a:spLocks noChangeArrowheads="1"/>
          </p:cNvSpPr>
          <p:nvPr/>
        </p:nvSpPr>
        <p:spPr bwMode="auto">
          <a:xfrm>
            <a:off x="5624429" y="2666031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45</a:t>
            </a:r>
          </a:p>
        </p:txBody>
      </p:sp>
      <p:sp>
        <p:nvSpPr>
          <p:cNvPr id="126" name="TextBox 48"/>
          <p:cNvSpPr txBox="1">
            <a:spLocks noChangeArrowheads="1"/>
          </p:cNvSpPr>
          <p:nvPr/>
        </p:nvSpPr>
        <p:spPr bwMode="auto">
          <a:xfrm>
            <a:off x="5620875" y="5095748"/>
            <a:ext cx="2079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100</a:t>
            </a:r>
          </a:p>
        </p:txBody>
      </p:sp>
      <p:sp>
        <p:nvSpPr>
          <p:cNvPr id="127" name="TextBox 50"/>
          <p:cNvSpPr txBox="1">
            <a:spLocks noChangeArrowheads="1"/>
          </p:cNvSpPr>
          <p:nvPr/>
        </p:nvSpPr>
        <p:spPr bwMode="auto">
          <a:xfrm>
            <a:off x="5628291" y="4512938"/>
            <a:ext cx="2027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95</a:t>
            </a:r>
          </a:p>
        </p:txBody>
      </p:sp>
      <p:sp>
        <p:nvSpPr>
          <p:cNvPr id="128" name="TextBox 56"/>
          <p:cNvSpPr txBox="1">
            <a:spLocks noChangeArrowheads="1"/>
          </p:cNvSpPr>
          <p:nvPr/>
        </p:nvSpPr>
        <p:spPr bwMode="auto">
          <a:xfrm>
            <a:off x="5167131" y="2338260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40</a:t>
            </a:r>
          </a:p>
        </p:txBody>
      </p:sp>
      <p:sp>
        <p:nvSpPr>
          <p:cNvPr id="129" name="TextBox 57"/>
          <p:cNvSpPr txBox="1">
            <a:spLocks noChangeArrowheads="1"/>
          </p:cNvSpPr>
          <p:nvPr/>
        </p:nvSpPr>
        <p:spPr bwMode="auto">
          <a:xfrm>
            <a:off x="5163956" y="2195385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35</a:t>
            </a:r>
          </a:p>
        </p:txBody>
      </p:sp>
      <p:sp>
        <p:nvSpPr>
          <p:cNvPr id="130" name="TextBox 58"/>
          <p:cNvSpPr txBox="1">
            <a:spLocks noChangeArrowheads="1"/>
          </p:cNvSpPr>
          <p:nvPr/>
        </p:nvSpPr>
        <p:spPr bwMode="auto">
          <a:xfrm>
            <a:off x="5160781" y="2047748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30</a:t>
            </a:r>
          </a:p>
        </p:txBody>
      </p:sp>
      <p:sp>
        <p:nvSpPr>
          <p:cNvPr id="131" name="TextBox 59"/>
          <p:cNvSpPr txBox="1">
            <a:spLocks noChangeArrowheads="1"/>
          </p:cNvSpPr>
          <p:nvPr/>
        </p:nvSpPr>
        <p:spPr bwMode="auto">
          <a:xfrm>
            <a:off x="5128568" y="2974960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145</a:t>
            </a:r>
          </a:p>
        </p:txBody>
      </p:sp>
      <p:sp>
        <p:nvSpPr>
          <p:cNvPr id="132" name="TextBox 60"/>
          <p:cNvSpPr txBox="1">
            <a:spLocks noChangeArrowheads="1"/>
          </p:cNvSpPr>
          <p:nvPr/>
        </p:nvSpPr>
        <p:spPr bwMode="auto">
          <a:xfrm>
            <a:off x="5134918" y="2818921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105</a:t>
            </a:r>
          </a:p>
        </p:txBody>
      </p:sp>
      <p:sp>
        <p:nvSpPr>
          <p:cNvPr id="133" name="TextBox 61"/>
          <p:cNvSpPr txBox="1">
            <a:spLocks noChangeArrowheads="1"/>
          </p:cNvSpPr>
          <p:nvPr/>
        </p:nvSpPr>
        <p:spPr bwMode="auto">
          <a:xfrm>
            <a:off x="5149669" y="2650183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80</a:t>
            </a:r>
          </a:p>
        </p:txBody>
      </p:sp>
      <p:sp>
        <p:nvSpPr>
          <p:cNvPr id="134" name="TextBox 62"/>
          <p:cNvSpPr txBox="1">
            <a:spLocks noChangeArrowheads="1"/>
          </p:cNvSpPr>
          <p:nvPr/>
        </p:nvSpPr>
        <p:spPr bwMode="auto">
          <a:xfrm>
            <a:off x="5168719" y="2510483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55</a:t>
            </a:r>
          </a:p>
        </p:txBody>
      </p:sp>
      <p:sp>
        <p:nvSpPr>
          <p:cNvPr id="135" name="TextBox 63"/>
          <p:cNvSpPr txBox="1">
            <a:spLocks noChangeArrowheads="1"/>
          </p:cNvSpPr>
          <p:nvPr/>
        </p:nvSpPr>
        <p:spPr bwMode="auto">
          <a:xfrm>
            <a:off x="5123805" y="3270544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255</a:t>
            </a:r>
          </a:p>
        </p:txBody>
      </p:sp>
      <p:sp>
        <p:nvSpPr>
          <p:cNvPr id="136" name="TextBox 64"/>
          <p:cNvSpPr txBox="1">
            <a:spLocks noChangeArrowheads="1"/>
          </p:cNvSpPr>
          <p:nvPr/>
        </p:nvSpPr>
        <p:spPr bwMode="auto">
          <a:xfrm>
            <a:off x="5125393" y="3106722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195</a:t>
            </a:r>
          </a:p>
        </p:txBody>
      </p:sp>
      <p:sp>
        <p:nvSpPr>
          <p:cNvPr id="137" name="TextBox 65"/>
          <p:cNvSpPr txBox="1">
            <a:spLocks noChangeArrowheads="1"/>
          </p:cNvSpPr>
          <p:nvPr/>
        </p:nvSpPr>
        <p:spPr bwMode="auto">
          <a:xfrm>
            <a:off x="5123805" y="3424995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305</a:t>
            </a:r>
          </a:p>
        </p:txBody>
      </p:sp>
      <p:sp>
        <p:nvSpPr>
          <p:cNvPr id="138" name="TextBox 67"/>
          <p:cNvSpPr txBox="1">
            <a:spLocks noChangeArrowheads="1"/>
          </p:cNvSpPr>
          <p:nvPr/>
        </p:nvSpPr>
        <p:spPr bwMode="auto">
          <a:xfrm>
            <a:off x="6597143" y="2072685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139" name="TextBox 68"/>
          <p:cNvSpPr txBox="1">
            <a:spLocks noChangeArrowheads="1"/>
          </p:cNvSpPr>
          <p:nvPr/>
        </p:nvSpPr>
        <p:spPr bwMode="auto">
          <a:xfrm>
            <a:off x="6608565" y="3134835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110</a:t>
            </a:r>
          </a:p>
        </p:txBody>
      </p:sp>
      <p:sp>
        <p:nvSpPr>
          <p:cNvPr id="150" name="TextBox 69"/>
          <p:cNvSpPr txBox="1">
            <a:spLocks noChangeArrowheads="1"/>
          </p:cNvSpPr>
          <p:nvPr/>
        </p:nvSpPr>
        <p:spPr bwMode="auto">
          <a:xfrm>
            <a:off x="6608874" y="4190325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210</a:t>
            </a:r>
          </a:p>
        </p:txBody>
      </p:sp>
      <p:sp>
        <p:nvSpPr>
          <p:cNvPr id="158" name="TextBox 70"/>
          <p:cNvSpPr txBox="1">
            <a:spLocks noChangeArrowheads="1"/>
          </p:cNvSpPr>
          <p:nvPr/>
        </p:nvSpPr>
        <p:spPr bwMode="auto">
          <a:xfrm>
            <a:off x="6608874" y="4787998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235</a:t>
            </a:r>
          </a:p>
        </p:txBody>
      </p:sp>
      <p:sp>
        <p:nvSpPr>
          <p:cNvPr id="159" name="TextBox 111"/>
          <p:cNvSpPr txBox="1">
            <a:spLocks noChangeArrowheads="1"/>
          </p:cNvSpPr>
          <p:nvPr/>
        </p:nvSpPr>
        <p:spPr bwMode="auto">
          <a:xfrm>
            <a:off x="5124423" y="5417840"/>
            <a:ext cx="246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655</a:t>
            </a:r>
          </a:p>
        </p:txBody>
      </p:sp>
      <p:sp>
        <p:nvSpPr>
          <p:cNvPr id="160" name="TextBox 65"/>
          <p:cNvSpPr txBox="1">
            <a:spLocks noChangeArrowheads="1"/>
          </p:cNvSpPr>
          <p:nvPr/>
        </p:nvSpPr>
        <p:spPr bwMode="auto">
          <a:xfrm>
            <a:off x="5111105" y="3584054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380</a:t>
            </a:r>
          </a:p>
        </p:txBody>
      </p:sp>
      <p:sp>
        <p:nvSpPr>
          <p:cNvPr id="161" name="TextBox 65"/>
          <p:cNvSpPr txBox="1">
            <a:spLocks noChangeArrowheads="1"/>
          </p:cNvSpPr>
          <p:nvPr/>
        </p:nvSpPr>
        <p:spPr bwMode="auto">
          <a:xfrm>
            <a:off x="5111105" y="4185210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455</a:t>
            </a:r>
          </a:p>
        </p:txBody>
      </p:sp>
      <p:sp>
        <p:nvSpPr>
          <p:cNvPr id="162" name="TextBox 65"/>
          <p:cNvSpPr txBox="1">
            <a:spLocks noChangeArrowheads="1"/>
          </p:cNvSpPr>
          <p:nvPr/>
        </p:nvSpPr>
        <p:spPr bwMode="auto">
          <a:xfrm>
            <a:off x="5119197" y="4797170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555</a:t>
            </a:r>
          </a:p>
        </p:txBody>
      </p:sp>
      <p:sp>
        <p:nvSpPr>
          <p:cNvPr id="163" name="TextBox 58"/>
          <p:cNvSpPr txBox="1">
            <a:spLocks noChangeArrowheads="1"/>
          </p:cNvSpPr>
          <p:nvPr/>
        </p:nvSpPr>
        <p:spPr bwMode="auto">
          <a:xfrm>
            <a:off x="5156019" y="1898523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64" name="TextBox 111"/>
          <p:cNvSpPr txBox="1">
            <a:spLocks noChangeArrowheads="1"/>
          </p:cNvSpPr>
          <p:nvPr/>
        </p:nvSpPr>
        <p:spPr bwMode="auto">
          <a:xfrm>
            <a:off x="5119043" y="5571982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655</a:t>
            </a:r>
          </a:p>
        </p:txBody>
      </p:sp>
      <p:sp>
        <p:nvSpPr>
          <p:cNvPr id="165" name="TextBox 48"/>
          <p:cNvSpPr txBox="1">
            <a:spLocks noChangeArrowheads="1"/>
          </p:cNvSpPr>
          <p:nvPr/>
        </p:nvSpPr>
        <p:spPr bwMode="auto">
          <a:xfrm>
            <a:off x="5620874" y="5563666"/>
            <a:ext cx="2079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100</a:t>
            </a:r>
          </a:p>
        </p:txBody>
      </p:sp>
      <p:sp>
        <p:nvSpPr>
          <p:cNvPr id="166" name="TextBox 70"/>
          <p:cNvSpPr txBox="1">
            <a:spLocks noChangeArrowheads="1"/>
          </p:cNvSpPr>
          <p:nvPr/>
        </p:nvSpPr>
        <p:spPr bwMode="auto">
          <a:xfrm>
            <a:off x="6615252" y="5563667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235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FF0000"/>
                </a:solidFill>
              </a:rPr>
              <a:t>12. </a:t>
            </a:r>
            <a:r>
              <a:rPr lang="en-GB"/>
              <a:t>Output – Hourly Cumulative totals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3367088" cy="3962400"/>
          </a:xfrm>
        </p:spPr>
        <p:txBody>
          <a:bodyPr/>
          <a:lstStyle/>
          <a:p>
            <a:pPr>
              <a:defRPr/>
            </a:pPr>
            <a:r>
              <a:rPr lang="en-GB" dirty="0"/>
              <a:t>Cumulative totals to be calculated for</a:t>
            </a:r>
          </a:p>
          <a:p>
            <a:pPr lvl="1">
              <a:defRPr/>
            </a:pPr>
            <a:r>
              <a:rPr lang="en-GB" dirty="0"/>
              <a:t>each hour</a:t>
            </a:r>
          </a:p>
          <a:p>
            <a:pPr lvl="1">
              <a:defRPr/>
            </a:pPr>
            <a:r>
              <a:rPr lang="en-GB" dirty="0"/>
              <a:t>to get an </a:t>
            </a:r>
          </a:p>
          <a:p>
            <a:pPr marL="449263" lvl="1" indent="-449263">
              <a:buFont typeface="Wingdings" pitchFamily="2" charset="2"/>
              <a:buNone/>
              <a:defRPr/>
            </a:pP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Hourly amount out</a:t>
            </a:r>
          </a:p>
          <a:p>
            <a:pPr marL="449263" lvl="1" indent="-449263">
              <a:buFont typeface="Wingdings" pitchFamily="2" charset="2"/>
              <a:buNone/>
              <a:defRPr/>
            </a:pPr>
            <a:r>
              <a:rPr lang="en-GB" dirty="0"/>
              <a:t>and then </a:t>
            </a:r>
          </a:p>
          <a:p>
            <a:pPr marL="449263" lvl="1" indent="-449263">
              <a:buFont typeface="Wingdings" pitchFamily="2" charset="2"/>
              <a:buNone/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 Total out</a:t>
            </a:r>
            <a:endParaRPr lang="en-GB" sz="2000" dirty="0"/>
          </a:p>
        </p:txBody>
      </p:sp>
      <p:sp>
        <p:nvSpPr>
          <p:cNvPr id="46136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E80B3307-1D25-4498-91E4-7F35DF70F53A}" type="slidenum">
              <a:rPr lang="en-GB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46</a:t>
            </a:fld>
            <a:endParaRPr lang="en-GB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2797" name="TextBox 43"/>
          <p:cNvSpPr txBox="1">
            <a:spLocks noChangeArrowheads="1"/>
          </p:cNvSpPr>
          <p:nvPr/>
        </p:nvSpPr>
        <p:spPr bwMode="auto">
          <a:xfrm>
            <a:off x="7660248" y="1905437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32798" name="TextBox 46"/>
          <p:cNvSpPr txBox="1">
            <a:spLocks noChangeArrowheads="1"/>
          </p:cNvSpPr>
          <p:nvPr/>
        </p:nvSpPr>
        <p:spPr bwMode="auto">
          <a:xfrm>
            <a:off x="7617385" y="2035612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100</a:t>
            </a:r>
          </a:p>
        </p:txBody>
      </p:sp>
      <p:sp>
        <p:nvSpPr>
          <p:cNvPr id="32799" name="TextBox 48"/>
          <p:cNvSpPr txBox="1">
            <a:spLocks noChangeArrowheads="1"/>
          </p:cNvSpPr>
          <p:nvPr/>
        </p:nvSpPr>
        <p:spPr bwMode="auto">
          <a:xfrm>
            <a:off x="7607860" y="2180074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105</a:t>
            </a:r>
          </a:p>
        </p:txBody>
      </p:sp>
      <p:sp>
        <p:nvSpPr>
          <p:cNvPr id="32800" name="TextBox 49"/>
          <p:cNvSpPr txBox="1">
            <a:spLocks noChangeArrowheads="1"/>
          </p:cNvSpPr>
          <p:nvPr/>
        </p:nvSpPr>
        <p:spPr bwMode="auto">
          <a:xfrm>
            <a:off x="7631673" y="2338572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110</a:t>
            </a:r>
          </a:p>
        </p:txBody>
      </p:sp>
      <p:sp>
        <p:nvSpPr>
          <p:cNvPr id="32801" name="TextBox 50"/>
          <p:cNvSpPr txBox="1">
            <a:spLocks noChangeArrowheads="1"/>
          </p:cNvSpPr>
          <p:nvPr/>
        </p:nvSpPr>
        <p:spPr bwMode="auto">
          <a:xfrm>
            <a:off x="7626492" y="2494313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125</a:t>
            </a:r>
          </a:p>
        </p:txBody>
      </p:sp>
      <p:sp>
        <p:nvSpPr>
          <p:cNvPr id="32802" name="TextBox 51"/>
          <p:cNvSpPr txBox="1">
            <a:spLocks noChangeArrowheads="1"/>
          </p:cNvSpPr>
          <p:nvPr/>
        </p:nvSpPr>
        <p:spPr bwMode="auto">
          <a:xfrm>
            <a:off x="7615379" y="2643538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175</a:t>
            </a:r>
          </a:p>
        </p:txBody>
      </p:sp>
      <p:sp>
        <p:nvSpPr>
          <p:cNvPr id="32803" name="TextBox 52"/>
          <p:cNvSpPr txBox="1">
            <a:spLocks noChangeArrowheads="1"/>
          </p:cNvSpPr>
          <p:nvPr/>
        </p:nvSpPr>
        <p:spPr bwMode="auto">
          <a:xfrm>
            <a:off x="7622529" y="2794350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200</a:t>
            </a:r>
          </a:p>
        </p:txBody>
      </p:sp>
      <p:sp>
        <p:nvSpPr>
          <p:cNvPr id="32804" name="TextBox 53"/>
          <p:cNvSpPr txBox="1">
            <a:spLocks noChangeArrowheads="1"/>
          </p:cNvSpPr>
          <p:nvPr/>
        </p:nvSpPr>
        <p:spPr bwMode="auto">
          <a:xfrm>
            <a:off x="7624117" y="2958613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240</a:t>
            </a:r>
          </a:p>
        </p:txBody>
      </p:sp>
      <p:sp>
        <p:nvSpPr>
          <p:cNvPr id="32805" name="TextBox 54"/>
          <p:cNvSpPr txBox="1">
            <a:spLocks noChangeArrowheads="1"/>
          </p:cNvSpPr>
          <p:nvPr/>
        </p:nvSpPr>
        <p:spPr bwMode="auto">
          <a:xfrm>
            <a:off x="7621108" y="3104829"/>
            <a:ext cx="2079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350</a:t>
            </a:r>
          </a:p>
        </p:txBody>
      </p:sp>
      <p:sp>
        <p:nvSpPr>
          <p:cNvPr id="32806" name="TextBox 55"/>
          <p:cNvSpPr txBox="1">
            <a:spLocks noChangeArrowheads="1"/>
          </p:cNvSpPr>
          <p:nvPr/>
        </p:nvSpPr>
        <p:spPr bwMode="auto">
          <a:xfrm>
            <a:off x="7619295" y="3269792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440</a:t>
            </a:r>
          </a:p>
        </p:txBody>
      </p:sp>
      <p:sp>
        <p:nvSpPr>
          <p:cNvPr id="32807" name="TextBox 56"/>
          <p:cNvSpPr txBox="1">
            <a:spLocks noChangeArrowheads="1"/>
          </p:cNvSpPr>
          <p:nvPr/>
        </p:nvSpPr>
        <p:spPr bwMode="auto">
          <a:xfrm>
            <a:off x="7617638" y="3859974"/>
            <a:ext cx="4000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585</a:t>
            </a:r>
          </a:p>
        </p:txBody>
      </p:sp>
      <p:sp>
        <p:nvSpPr>
          <p:cNvPr id="32810" name="TextBox 59"/>
          <p:cNvSpPr txBox="1">
            <a:spLocks noChangeArrowheads="1"/>
          </p:cNvSpPr>
          <p:nvPr/>
        </p:nvSpPr>
        <p:spPr bwMode="auto">
          <a:xfrm>
            <a:off x="7618807" y="5500685"/>
            <a:ext cx="28733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990</a:t>
            </a:r>
          </a:p>
        </p:txBody>
      </p:sp>
      <p:sp>
        <p:nvSpPr>
          <p:cNvPr id="32811" name="TextBox 60"/>
          <p:cNvSpPr txBox="1">
            <a:spLocks noChangeArrowheads="1"/>
          </p:cNvSpPr>
          <p:nvPr/>
        </p:nvSpPr>
        <p:spPr bwMode="auto">
          <a:xfrm>
            <a:off x="7615632" y="5104315"/>
            <a:ext cx="3111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890</a:t>
            </a:r>
          </a:p>
        </p:txBody>
      </p:sp>
      <p:sp>
        <p:nvSpPr>
          <p:cNvPr id="32812" name="TextBox 61"/>
          <p:cNvSpPr txBox="1">
            <a:spLocks noChangeArrowheads="1"/>
          </p:cNvSpPr>
          <p:nvPr/>
        </p:nvSpPr>
        <p:spPr bwMode="auto">
          <a:xfrm>
            <a:off x="7612457" y="4196185"/>
            <a:ext cx="2587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760</a:t>
            </a:r>
          </a:p>
        </p:txBody>
      </p:sp>
      <p:sp>
        <p:nvSpPr>
          <p:cNvPr id="33870" name="Rectangle 79"/>
          <p:cNvSpPr>
            <a:spLocks noChangeArrowheads="1"/>
          </p:cNvSpPr>
          <p:nvPr/>
        </p:nvSpPr>
        <p:spPr bwMode="auto">
          <a:xfrm>
            <a:off x="7520800" y="3366514"/>
            <a:ext cx="3825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490</a:t>
            </a:r>
          </a:p>
        </p:txBody>
      </p:sp>
      <p:sp>
        <p:nvSpPr>
          <p:cNvPr id="33871" name="Rectangle 80"/>
          <p:cNvSpPr>
            <a:spLocks noChangeArrowheads="1"/>
          </p:cNvSpPr>
          <p:nvPr/>
        </p:nvSpPr>
        <p:spPr bwMode="auto">
          <a:xfrm>
            <a:off x="7520800" y="3536124"/>
            <a:ext cx="4492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565</a:t>
            </a:r>
          </a:p>
        </p:txBody>
      </p:sp>
      <p:sp>
        <p:nvSpPr>
          <p:cNvPr id="33872" name="Rectangle 81"/>
          <p:cNvSpPr>
            <a:spLocks noChangeArrowheads="1"/>
          </p:cNvSpPr>
          <p:nvPr/>
        </p:nvSpPr>
        <p:spPr bwMode="auto">
          <a:xfrm>
            <a:off x="7521803" y="4752893"/>
            <a:ext cx="4492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885</a:t>
            </a:r>
          </a:p>
        </p:txBody>
      </p:sp>
      <p:sp>
        <p:nvSpPr>
          <p:cNvPr id="140" name="TextBox 43"/>
          <p:cNvSpPr txBox="1">
            <a:spLocks noChangeArrowheads="1"/>
          </p:cNvSpPr>
          <p:nvPr/>
        </p:nvSpPr>
        <p:spPr bwMode="auto">
          <a:xfrm>
            <a:off x="7376043" y="1911787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41" name="TextBox 46"/>
          <p:cNvSpPr txBox="1">
            <a:spLocks noChangeArrowheads="1"/>
          </p:cNvSpPr>
          <p:nvPr/>
        </p:nvSpPr>
        <p:spPr bwMode="auto">
          <a:xfrm>
            <a:off x="7370609" y="2041962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80</a:t>
            </a:r>
          </a:p>
        </p:txBody>
      </p:sp>
      <p:sp>
        <p:nvSpPr>
          <p:cNvPr id="142" name="TextBox 48"/>
          <p:cNvSpPr txBox="1">
            <a:spLocks noChangeArrowheads="1"/>
          </p:cNvSpPr>
          <p:nvPr/>
        </p:nvSpPr>
        <p:spPr bwMode="auto">
          <a:xfrm>
            <a:off x="7377630" y="2186424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</a:t>
            </a:r>
          </a:p>
        </p:txBody>
      </p:sp>
      <p:sp>
        <p:nvSpPr>
          <p:cNvPr id="143" name="TextBox 49"/>
          <p:cNvSpPr txBox="1">
            <a:spLocks noChangeArrowheads="1"/>
          </p:cNvSpPr>
          <p:nvPr/>
        </p:nvSpPr>
        <p:spPr bwMode="auto">
          <a:xfrm>
            <a:off x="7404618" y="2344922"/>
            <a:ext cx="1555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</a:t>
            </a:r>
          </a:p>
        </p:txBody>
      </p:sp>
      <p:sp>
        <p:nvSpPr>
          <p:cNvPr id="144" name="TextBox 50"/>
          <p:cNvSpPr txBox="1">
            <a:spLocks noChangeArrowheads="1"/>
          </p:cNvSpPr>
          <p:nvPr/>
        </p:nvSpPr>
        <p:spPr bwMode="auto">
          <a:xfrm>
            <a:off x="7375624" y="2500663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15</a:t>
            </a:r>
          </a:p>
        </p:txBody>
      </p:sp>
      <p:sp>
        <p:nvSpPr>
          <p:cNvPr id="145" name="TextBox 51"/>
          <p:cNvSpPr txBox="1">
            <a:spLocks noChangeArrowheads="1"/>
          </p:cNvSpPr>
          <p:nvPr/>
        </p:nvSpPr>
        <p:spPr bwMode="auto">
          <a:xfrm>
            <a:off x="7354987" y="2649888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146" name="TextBox 52"/>
          <p:cNvSpPr txBox="1">
            <a:spLocks noChangeArrowheads="1"/>
          </p:cNvSpPr>
          <p:nvPr/>
        </p:nvSpPr>
        <p:spPr bwMode="auto">
          <a:xfrm>
            <a:off x="7362924" y="2800700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25</a:t>
            </a:r>
          </a:p>
        </p:txBody>
      </p:sp>
      <p:sp>
        <p:nvSpPr>
          <p:cNvPr id="147" name="TextBox 53"/>
          <p:cNvSpPr txBox="1">
            <a:spLocks noChangeArrowheads="1"/>
          </p:cNvSpPr>
          <p:nvPr/>
        </p:nvSpPr>
        <p:spPr bwMode="auto">
          <a:xfrm>
            <a:off x="7364512" y="2964963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40</a:t>
            </a:r>
          </a:p>
        </p:txBody>
      </p:sp>
      <p:sp>
        <p:nvSpPr>
          <p:cNvPr id="148" name="TextBox 54"/>
          <p:cNvSpPr txBox="1">
            <a:spLocks noChangeArrowheads="1"/>
          </p:cNvSpPr>
          <p:nvPr/>
        </p:nvSpPr>
        <p:spPr bwMode="auto">
          <a:xfrm>
            <a:off x="7361503" y="3112767"/>
            <a:ext cx="2079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110</a:t>
            </a:r>
          </a:p>
        </p:txBody>
      </p:sp>
      <p:sp>
        <p:nvSpPr>
          <p:cNvPr id="149" name="TextBox 55"/>
          <p:cNvSpPr txBox="1">
            <a:spLocks noChangeArrowheads="1"/>
          </p:cNvSpPr>
          <p:nvPr/>
        </p:nvSpPr>
        <p:spPr bwMode="auto">
          <a:xfrm>
            <a:off x="7364678" y="3257229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90</a:t>
            </a:r>
          </a:p>
        </p:txBody>
      </p:sp>
      <p:sp>
        <p:nvSpPr>
          <p:cNvPr id="151" name="TextBox 59"/>
          <p:cNvSpPr txBox="1">
            <a:spLocks noChangeArrowheads="1"/>
          </p:cNvSpPr>
          <p:nvPr/>
        </p:nvSpPr>
        <p:spPr bwMode="auto">
          <a:xfrm>
            <a:off x="7368856" y="5416713"/>
            <a:ext cx="2873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100</a:t>
            </a:r>
          </a:p>
        </p:txBody>
      </p:sp>
      <p:sp>
        <p:nvSpPr>
          <p:cNvPr id="152" name="TextBox 60"/>
          <p:cNvSpPr txBox="1">
            <a:spLocks noChangeArrowheads="1"/>
          </p:cNvSpPr>
          <p:nvPr/>
        </p:nvSpPr>
        <p:spPr bwMode="auto">
          <a:xfrm>
            <a:off x="7402698" y="5111190"/>
            <a:ext cx="889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</a:t>
            </a:r>
          </a:p>
        </p:txBody>
      </p:sp>
      <p:sp>
        <p:nvSpPr>
          <p:cNvPr id="153" name="TextBox 61"/>
          <p:cNvSpPr txBox="1">
            <a:spLocks noChangeArrowheads="1"/>
          </p:cNvSpPr>
          <p:nvPr/>
        </p:nvSpPr>
        <p:spPr bwMode="auto">
          <a:xfrm>
            <a:off x="7376375" y="4202535"/>
            <a:ext cx="2587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175</a:t>
            </a:r>
          </a:p>
        </p:txBody>
      </p:sp>
      <p:sp>
        <p:nvSpPr>
          <p:cNvPr id="154" name="Rectangle 79"/>
          <p:cNvSpPr>
            <a:spLocks noChangeArrowheads="1"/>
          </p:cNvSpPr>
          <p:nvPr/>
        </p:nvSpPr>
        <p:spPr bwMode="auto">
          <a:xfrm>
            <a:off x="7290065" y="3367517"/>
            <a:ext cx="3825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155" name="Rectangle 80"/>
          <p:cNvSpPr>
            <a:spLocks noChangeArrowheads="1"/>
          </p:cNvSpPr>
          <p:nvPr/>
        </p:nvSpPr>
        <p:spPr bwMode="auto">
          <a:xfrm>
            <a:off x="7273309" y="3542474"/>
            <a:ext cx="4492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75</a:t>
            </a:r>
          </a:p>
        </p:txBody>
      </p:sp>
      <p:sp>
        <p:nvSpPr>
          <p:cNvPr id="156" name="Rectangle 81"/>
          <p:cNvSpPr>
            <a:spLocks noChangeArrowheads="1"/>
          </p:cNvSpPr>
          <p:nvPr/>
        </p:nvSpPr>
        <p:spPr bwMode="auto">
          <a:xfrm>
            <a:off x="7274312" y="4759243"/>
            <a:ext cx="4492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125</a:t>
            </a:r>
          </a:p>
        </p:txBody>
      </p:sp>
      <p:sp>
        <p:nvSpPr>
          <p:cNvPr id="157" name="Rectangle 80"/>
          <p:cNvSpPr>
            <a:spLocks noChangeArrowheads="1"/>
          </p:cNvSpPr>
          <p:nvPr/>
        </p:nvSpPr>
        <p:spPr bwMode="auto">
          <a:xfrm>
            <a:off x="7281247" y="3818447"/>
            <a:ext cx="4492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7" grpId="0"/>
      <p:bldP spid="32798" grpId="0"/>
      <p:bldP spid="32799" grpId="0"/>
      <p:bldP spid="32800" grpId="0"/>
      <p:bldP spid="32801" grpId="0"/>
      <p:bldP spid="32802" grpId="0"/>
      <p:bldP spid="32803" grpId="0"/>
      <p:bldP spid="32804" grpId="0"/>
      <p:bldP spid="32805" grpId="0"/>
      <p:bldP spid="32806" grpId="0"/>
      <p:bldP spid="32807" grpId="0"/>
      <p:bldP spid="32810" grpId="0"/>
      <p:bldP spid="32811" grpId="0"/>
      <p:bldP spid="32812" grpId="0"/>
      <p:bldP spid="33870" grpId="0"/>
      <p:bldP spid="33871" grpId="0"/>
      <p:bldP spid="33872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1" grpId="0"/>
      <p:bldP spid="152" grpId="0"/>
      <p:bldP spid="153" grpId="0"/>
      <p:bldP spid="154" grpId="0"/>
      <p:bldP spid="155" grpId="0"/>
      <p:bldP spid="156" grpId="0"/>
      <p:bldP spid="15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A851E26-DD6D-4C74-9B0F-DA6E719ED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345" y="1390533"/>
            <a:ext cx="5829938" cy="2516000"/>
          </a:xfrm>
          <a:prstGeom prst="rect">
            <a:avLst/>
          </a:prstGeom>
        </p:spPr>
      </p:pic>
      <p:sp>
        <p:nvSpPr>
          <p:cNvPr id="47107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08BCA21F-39E3-4210-9728-9EAFA3AA60DB}" type="slidenum">
              <a:rPr lang="en-GB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47</a:t>
            </a:fld>
            <a:endParaRPr lang="en-GB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FF0000"/>
                </a:solidFill>
              </a:rPr>
              <a:t>13. </a:t>
            </a:r>
            <a:r>
              <a:rPr lang="en-GB"/>
              <a:t>Record output totals</a:t>
            </a:r>
          </a:p>
        </p:txBody>
      </p:sp>
      <p:sp>
        <p:nvSpPr>
          <p:cNvPr id="47109" name="TextBox 7"/>
          <p:cNvSpPr txBox="1">
            <a:spLocks noChangeArrowheads="1"/>
          </p:cNvSpPr>
          <p:nvPr/>
        </p:nvSpPr>
        <p:spPr bwMode="auto">
          <a:xfrm>
            <a:off x="6210300" y="1845525"/>
            <a:ext cx="12382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3200" b="1">
                <a:solidFill>
                  <a:schemeClr val="bg2"/>
                </a:solidFill>
                <a:latin typeface="Bradley Hand ITC" pitchFamily="66" charset="0"/>
              </a:rPr>
              <a:t>655</a:t>
            </a:r>
          </a:p>
        </p:txBody>
      </p:sp>
      <p:sp>
        <p:nvSpPr>
          <p:cNvPr id="47110" name="TextBox 9"/>
          <p:cNvSpPr txBox="1">
            <a:spLocks noChangeArrowheads="1"/>
          </p:cNvSpPr>
          <p:nvPr/>
        </p:nvSpPr>
        <p:spPr bwMode="auto">
          <a:xfrm>
            <a:off x="5916389" y="2173074"/>
            <a:ext cx="12398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3200" b="1" dirty="0">
                <a:solidFill>
                  <a:schemeClr val="bg2"/>
                </a:solidFill>
                <a:latin typeface="Bradley Hand ITC" pitchFamily="66" charset="0"/>
              </a:rPr>
              <a:t>  100</a:t>
            </a:r>
          </a:p>
        </p:txBody>
      </p:sp>
      <p:sp>
        <p:nvSpPr>
          <p:cNvPr id="47111" name="TextBox 10"/>
          <p:cNvSpPr txBox="1">
            <a:spLocks noChangeArrowheads="1"/>
          </p:cNvSpPr>
          <p:nvPr/>
        </p:nvSpPr>
        <p:spPr bwMode="auto">
          <a:xfrm>
            <a:off x="6237064" y="3199361"/>
            <a:ext cx="8588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3200" b="1">
                <a:solidFill>
                  <a:schemeClr val="bg2"/>
                </a:solidFill>
                <a:latin typeface="Bradley Hand ITC" pitchFamily="66" charset="0"/>
              </a:rPr>
              <a:t>990</a:t>
            </a:r>
          </a:p>
        </p:txBody>
      </p:sp>
      <p:sp>
        <p:nvSpPr>
          <p:cNvPr id="47112" name="TextBox 9"/>
          <p:cNvSpPr txBox="1">
            <a:spLocks noChangeArrowheads="1"/>
          </p:cNvSpPr>
          <p:nvPr/>
        </p:nvSpPr>
        <p:spPr bwMode="auto">
          <a:xfrm>
            <a:off x="5937532" y="2816310"/>
            <a:ext cx="12398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3200" b="1" dirty="0">
                <a:solidFill>
                  <a:schemeClr val="bg2"/>
                </a:solidFill>
                <a:latin typeface="Bradley Hand ITC" pitchFamily="66" charset="0"/>
              </a:rPr>
              <a:t>  235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52513" y="4638675"/>
            <a:ext cx="7073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chemeClr val="bg2"/>
                </a:solidFill>
                <a:latin typeface="Arial" charset="0"/>
              </a:rPr>
              <a:t>with Day &amp; Night totals if requested by Senior Staff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130675" y="1885950"/>
            <a:ext cx="6619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2800" b="1">
                <a:solidFill>
                  <a:schemeClr val="bg2"/>
                </a:solidFill>
                <a:latin typeface="Bradley Hand ITC" pitchFamily="66" charset="0"/>
              </a:rPr>
              <a:t>380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78918" y="2203664"/>
            <a:ext cx="6619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2800" b="1" dirty="0">
                <a:solidFill>
                  <a:schemeClr val="bg2"/>
                </a:solidFill>
                <a:latin typeface="Bradley Hand ITC" pitchFamily="66" charset="0"/>
              </a:rPr>
              <a:t>75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12381" y="2199289"/>
            <a:ext cx="6619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2800" b="1" dirty="0">
                <a:solidFill>
                  <a:schemeClr val="bg2"/>
                </a:solidFill>
                <a:latin typeface="Bradley Hand ITC" pitchFamily="66" charset="0"/>
              </a:rPr>
              <a:t>25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221288" y="1875688"/>
            <a:ext cx="6619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2800" b="1">
                <a:solidFill>
                  <a:schemeClr val="bg2"/>
                </a:solidFill>
                <a:latin typeface="Bradley Hand ITC" pitchFamily="66" charset="0"/>
              </a:rPr>
              <a:t>275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163043" y="2865059"/>
            <a:ext cx="6619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2800" b="1" dirty="0">
                <a:solidFill>
                  <a:schemeClr val="bg2"/>
                </a:solidFill>
                <a:latin typeface="Bradley Hand ITC" pitchFamily="66" charset="0"/>
              </a:rPr>
              <a:t>110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231431" y="2867574"/>
            <a:ext cx="6619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2800" b="1">
                <a:solidFill>
                  <a:schemeClr val="bg2"/>
                </a:solidFill>
                <a:latin typeface="Bradley Hand ITC" pitchFamily="66" charset="0"/>
              </a:rPr>
              <a:t>125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2B1AC63-9976-4C47-9DC0-E58B6866B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360" y="1340971"/>
            <a:ext cx="1557804" cy="45392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9050891-745C-4485-992F-AFA4A57A6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388" y="1340971"/>
            <a:ext cx="892270" cy="44828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FF0000"/>
                </a:solidFill>
              </a:rPr>
              <a:t>14. </a:t>
            </a:r>
            <a:r>
              <a:rPr lang="en-GB"/>
              <a:t>Calculate overall hourly balance</a:t>
            </a:r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CCF405E-CF3E-4AF5-BDC4-03E21BCD756E}" type="slidenum">
              <a:rPr lang="en-GB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48</a:t>
            </a:fld>
            <a:endParaRPr lang="en-GB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4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Calculate the overall balance </a:t>
            </a:r>
          </a:p>
          <a:p>
            <a:pPr lvl="1"/>
            <a:r>
              <a:rPr lang="en-GB"/>
              <a:t>each hour</a:t>
            </a:r>
          </a:p>
        </p:txBody>
      </p:sp>
      <p:sp>
        <p:nvSpPr>
          <p:cNvPr id="34861" name="TextBox 47"/>
          <p:cNvSpPr txBox="1">
            <a:spLocks noChangeArrowheads="1"/>
          </p:cNvSpPr>
          <p:nvPr/>
        </p:nvSpPr>
        <p:spPr bwMode="auto">
          <a:xfrm>
            <a:off x="7505237" y="2043240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-20</a:t>
            </a:r>
          </a:p>
        </p:txBody>
      </p:sp>
      <p:sp>
        <p:nvSpPr>
          <p:cNvPr id="34862" name="TextBox 48"/>
          <p:cNvSpPr txBox="1">
            <a:spLocks noChangeArrowheads="1"/>
          </p:cNvSpPr>
          <p:nvPr/>
        </p:nvSpPr>
        <p:spPr bwMode="auto">
          <a:xfrm>
            <a:off x="7509999" y="2168653"/>
            <a:ext cx="2730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-100</a:t>
            </a:r>
          </a:p>
        </p:txBody>
      </p:sp>
      <p:sp>
        <p:nvSpPr>
          <p:cNvPr id="34863" name="TextBox 49"/>
          <p:cNvSpPr txBox="1">
            <a:spLocks noChangeArrowheads="1"/>
          </p:cNvSpPr>
          <p:nvPr/>
        </p:nvSpPr>
        <p:spPr bwMode="auto">
          <a:xfrm>
            <a:off x="7502062" y="2313115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-85</a:t>
            </a:r>
          </a:p>
        </p:txBody>
      </p:sp>
      <p:sp>
        <p:nvSpPr>
          <p:cNvPr id="34864" name="TextBox 50"/>
          <p:cNvSpPr txBox="1">
            <a:spLocks noChangeArrowheads="1"/>
          </p:cNvSpPr>
          <p:nvPr/>
        </p:nvSpPr>
        <p:spPr bwMode="auto">
          <a:xfrm>
            <a:off x="7525874" y="2478660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-70</a:t>
            </a:r>
          </a:p>
        </p:txBody>
      </p:sp>
      <p:sp>
        <p:nvSpPr>
          <p:cNvPr id="34865" name="TextBox 51"/>
          <p:cNvSpPr txBox="1">
            <a:spLocks noChangeArrowheads="1"/>
          </p:cNvSpPr>
          <p:nvPr/>
        </p:nvSpPr>
        <p:spPr bwMode="auto">
          <a:xfrm>
            <a:off x="7508412" y="2616773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-15</a:t>
            </a:r>
          </a:p>
        </p:txBody>
      </p:sp>
      <p:sp>
        <p:nvSpPr>
          <p:cNvPr id="34866" name="TextBox 52"/>
          <p:cNvSpPr txBox="1">
            <a:spLocks noChangeArrowheads="1"/>
          </p:cNvSpPr>
          <p:nvPr/>
        </p:nvSpPr>
        <p:spPr bwMode="auto">
          <a:xfrm>
            <a:off x="7552862" y="2773935"/>
            <a:ext cx="200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</a:t>
            </a:r>
          </a:p>
        </p:txBody>
      </p:sp>
      <p:sp>
        <p:nvSpPr>
          <p:cNvPr id="34867" name="TextBox 53"/>
          <p:cNvSpPr txBox="1">
            <a:spLocks noChangeArrowheads="1"/>
          </p:cNvSpPr>
          <p:nvPr/>
        </p:nvSpPr>
        <p:spPr bwMode="auto">
          <a:xfrm>
            <a:off x="7521112" y="2929866"/>
            <a:ext cx="2476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34868" name="TextBox 54"/>
          <p:cNvSpPr txBox="1">
            <a:spLocks noChangeArrowheads="1"/>
          </p:cNvSpPr>
          <p:nvPr/>
        </p:nvSpPr>
        <p:spPr bwMode="auto">
          <a:xfrm>
            <a:off x="7521112" y="3074240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80</a:t>
            </a:r>
          </a:p>
        </p:txBody>
      </p:sp>
      <p:sp>
        <p:nvSpPr>
          <p:cNvPr id="34869" name="TextBox 55"/>
          <p:cNvSpPr txBox="1">
            <a:spLocks noChangeArrowheads="1"/>
          </p:cNvSpPr>
          <p:nvPr/>
        </p:nvSpPr>
        <p:spPr bwMode="auto">
          <a:xfrm>
            <a:off x="7562565" y="3268271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40</a:t>
            </a:r>
          </a:p>
        </p:txBody>
      </p:sp>
      <p:sp>
        <p:nvSpPr>
          <p:cNvPr id="34870" name="TextBox 56"/>
          <p:cNvSpPr txBox="1">
            <a:spLocks noChangeArrowheads="1"/>
          </p:cNvSpPr>
          <p:nvPr/>
        </p:nvSpPr>
        <p:spPr bwMode="auto">
          <a:xfrm>
            <a:off x="7530815" y="3393683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-30</a:t>
            </a:r>
          </a:p>
        </p:txBody>
      </p:sp>
      <p:sp>
        <p:nvSpPr>
          <p:cNvPr id="34871" name="TextBox 57"/>
          <p:cNvSpPr txBox="1">
            <a:spLocks noChangeArrowheads="1"/>
          </p:cNvSpPr>
          <p:nvPr/>
        </p:nvSpPr>
        <p:spPr bwMode="auto">
          <a:xfrm>
            <a:off x="7520845" y="3536647"/>
            <a:ext cx="2032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-40</a:t>
            </a:r>
          </a:p>
        </p:txBody>
      </p:sp>
      <p:sp>
        <p:nvSpPr>
          <p:cNvPr id="34872" name="TextBox 58"/>
          <p:cNvSpPr txBox="1">
            <a:spLocks noChangeArrowheads="1"/>
          </p:cNvSpPr>
          <p:nvPr/>
        </p:nvSpPr>
        <p:spPr bwMode="auto">
          <a:xfrm>
            <a:off x="7516527" y="3706866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-75</a:t>
            </a:r>
          </a:p>
        </p:txBody>
      </p:sp>
      <p:sp>
        <p:nvSpPr>
          <p:cNvPr id="34873" name="TextBox 59"/>
          <p:cNvSpPr txBox="1">
            <a:spLocks noChangeArrowheads="1"/>
          </p:cNvSpPr>
          <p:nvPr/>
        </p:nvSpPr>
        <p:spPr bwMode="auto">
          <a:xfrm>
            <a:off x="7548277" y="3858034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15</a:t>
            </a:r>
          </a:p>
        </p:txBody>
      </p:sp>
      <p:sp>
        <p:nvSpPr>
          <p:cNvPr id="34874" name="TextBox 60"/>
          <p:cNvSpPr txBox="1">
            <a:spLocks noChangeArrowheads="1"/>
          </p:cNvSpPr>
          <p:nvPr/>
        </p:nvSpPr>
        <p:spPr bwMode="auto">
          <a:xfrm>
            <a:off x="7521290" y="4033104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65</a:t>
            </a:r>
          </a:p>
        </p:txBody>
      </p:sp>
      <p:sp>
        <p:nvSpPr>
          <p:cNvPr id="34875" name="TextBox 61"/>
          <p:cNvSpPr txBox="1">
            <a:spLocks noChangeArrowheads="1"/>
          </p:cNvSpPr>
          <p:nvPr/>
        </p:nvSpPr>
        <p:spPr bwMode="auto">
          <a:xfrm>
            <a:off x="7521112" y="4179154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135</a:t>
            </a:r>
          </a:p>
        </p:txBody>
      </p:sp>
      <p:sp>
        <p:nvSpPr>
          <p:cNvPr id="34876" name="TextBox 62"/>
          <p:cNvSpPr txBox="1">
            <a:spLocks noChangeArrowheads="1"/>
          </p:cNvSpPr>
          <p:nvPr/>
        </p:nvSpPr>
        <p:spPr bwMode="auto">
          <a:xfrm>
            <a:off x="7528960" y="4473109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100</a:t>
            </a:r>
          </a:p>
        </p:txBody>
      </p:sp>
      <p:sp>
        <p:nvSpPr>
          <p:cNvPr id="34877" name="TextBox 63"/>
          <p:cNvSpPr txBox="1">
            <a:spLocks noChangeArrowheads="1"/>
          </p:cNvSpPr>
          <p:nvPr/>
        </p:nvSpPr>
        <p:spPr bwMode="auto">
          <a:xfrm>
            <a:off x="7514673" y="4617571"/>
            <a:ext cx="2428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120</a:t>
            </a:r>
          </a:p>
        </p:txBody>
      </p:sp>
      <p:sp>
        <p:nvSpPr>
          <p:cNvPr id="34878" name="TextBox 64"/>
          <p:cNvSpPr txBox="1">
            <a:spLocks noChangeArrowheads="1"/>
          </p:cNvSpPr>
          <p:nvPr/>
        </p:nvSpPr>
        <p:spPr bwMode="auto">
          <a:xfrm>
            <a:off x="7527373" y="4750921"/>
            <a:ext cx="2857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140</a:t>
            </a:r>
          </a:p>
        </p:txBody>
      </p:sp>
      <p:sp>
        <p:nvSpPr>
          <p:cNvPr id="34879" name="TextBox 65"/>
          <p:cNvSpPr txBox="1">
            <a:spLocks noChangeArrowheads="1"/>
          </p:cNvSpPr>
          <p:nvPr/>
        </p:nvSpPr>
        <p:spPr bwMode="auto">
          <a:xfrm>
            <a:off x="7514673" y="5077071"/>
            <a:ext cx="28416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 55</a:t>
            </a:r>
          </a:p>
        </p:txBody>
      </p:sp>
      <p:sp>
        <p:nvSpPr>
          <p:cNvPr id="34880" name="TextBox 66"/>
          <p:cNvSpPr txBox="1">
            <a:spLocks noChangeArrowheads="1"/>
          </p:cNvSpPr>
          <p:nvPr/>
        </p:nvSpPr>
        <p:spPr bwMode="auto">
          <a:xfrm>
            <a:off x="7521023" y="4932608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35</a:t>
            </a:r>
          </a:p>
        </p:txBody>
      </p:sp>
      <p:sp>
        <p:nvSpPr>
          <p:cNvPr id="34881" name="TextBox 67"/>
          <p:cNvSpPr txBox="1">
            <a:spLocks noChangeArrowheads="1"/>
          </p:cNvSpPr>
          <p:nvPr/>
        </p:nvSpPr>
        <p:spPr bwMode="auto">
          <a:xfrm>
            <a:off x="7552773" y="5250375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70</a:t>
            </a:r>
          </a:p>
        </p:txBody>
      </p:sp>
      <p:sp>
        <p:nvSpPr>
          <p:cNvPr id="34883" name="TextBox 69"/>
          <p:cNvSpPr txBox="1">
            <a:spLocks noChangeArrowheads="1"/>
          </p:cNvSpPr>
          <p:nvPr/>
        </p:nvSpPr>
        <p:spPr bwMode="auto">
          <a:xfrm>
            <a:off x="7521023" y="5383725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90</a:t>
            </a:r>
          </a:p>
        </p:txBody>
      </p:sp>
      <p:sp>
        <p:nvSpPr>
          <p:cNvPr id="34884" name="TextBox 70"/>
          <p:cNvSpPr txBox="1">
            <a:spLocks noChangeArrowheads="1"/>
          </p:cNvSpPr>
          <p:nvPr/>
        </p:nvSpPr>
        <p:spPr bwMode="auto">
          <a:xfrm>
            <a:off x="7552506" y="5528188"/>
            <a:ext cx="184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10</a:t>
            </a:r>
          </a:p>
        </p:txBody>
      </p:sp>
      <p:sp>
        <p:nvSpPr>
          <p:cNvPr id="94" name="TextBox 59"/>
          <p:cNvSpPr txBox="1">
            <a:spLocks noChangeArrowheads="1"/>
          </p:cNvSpPr>
          <p:nvPr/>
        </p:nvSpPr>
        <p:spPr bwMode="auto">
          <a:xfrm>
            <a:off x="7543515" y="4323884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30</a:t>
            </a:r>
          </a:p>
        </p:txBody>
      </p:sp>
      <p:pic>
        <p:nvPicPr>
          <p:cNvPr id="48159" name="Picture 7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0500" y="1136650"/>
            <a:ext cx="18192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60" name="Picture 7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3363" y="1179513"/>
            <a:ext cx="15525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5583701" y="3684673"/>
            <a:ext cx="2460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490</a:t>
            </a:r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5588618" y="3853566"/>
            <a:ext cx="244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580</a:t>
            </a:r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5580835" y="4001821"/>
            <a:ext cx="246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650</a:t>
            </a:r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5588773" y="4151046"/>
            <a:ext cx="2460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720</a:t>
            </a:r>
          </a:p>
        </p:txBody>
      </p:sp>
      <p:sp>
        <p:nvSpPr>
          <p:cNvPr id="119" name="TextBox 118"/>
          <p:cNvSpPr txBox="1">
            <a:spLocks noChangeArrowheads="1"/>
          </p:cNvSpPr>
          <p:nvPr/>
        </p:nvSpPr>
        <p:spPr bwMode="auto">
          <a:xfrm>
            <a:off x="5621801" y="2625853"/>
            <a:ext cx="2460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110</a:t>
            </a:r>
          </a:p>
        </p:txBody>
      </p: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5613864" y="2778253"/>
            <a:ext cx="244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180</a:t>
            </a:r>
          </a:p>
        </p:txBody>
      </p:sp>
      <p:sp>
        <p:nvSpPr>
          <p:cNvPr id="121" name="TextBox 120"/>
          <p:cNvSpPr txBox="1">
            <a:spLocks noChangeArrowheads="1"/>
          </p:cNvSpPr>
          <p:nvPr/>
        </p:nvSpPr>
        <p:spPr bwMode="auto">
          <a:xfrm>
            <a:off x="5617039" y="2927941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250</a:t>
            </a:r>
          </a:p>
        </p:txBody>
      </p:sp>
      <p:sp>
        <p:nvSpPr>
          <p:cNvPr id="122" name="TextBox 121"/>
          <p:cNvSpPr txBox="1">
            <a:spLocks noChangeArrowheads="1"/>
          </p:cNvSpPr>
          <p:nvPr/>
        </p:nvSpPr>
        <p:spPr bwMode="auto">
          <a:xfrm>
            <a:off x="5610689" y="3069229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320</a:t>
            </a:r>
          </a:p>
        </p:txBody>
      </p:sp>
      <p:sp>
        <p:nvSpPr>
          <p:cNvPr id="123" name="TextBox 122"/>
          <p:cNvSpPr txBox="1">
            <a:spLocks noChangeArrowheads="1"/>
          </p:cNvSpPr>
          <p:nvPr/>
        </p:nvSpPr>
        <p:spPr bwMode="auto">
          <a:xfrm>
            <a:off x="5615451" y="3230184"/>
            <a:ext cx="246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390</a:t>
            </a:r>
          </a:p>
        </p:txBody>
      </p:sp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5640851" y="2463928"/>
            <a:ext cx="2460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40</a:t>
            </a:r>
          </a:p>
        </p:txBody>
      </p:sp>
      <p:sp>
        <p:nvSpPr>
          <p:cNvPr id="125" name="TextBox 124"/>
          <p:cNvSpPr txBox="1">
            <a:spLocks noChangeArrowheads="1"/>
          </p:cNvSpPr>
          <p:nvPr/>
        </p:nvSpPr>
        <p:spPr bwMode="auto">
          <a:xfrm>
            <a:off x="5632914" y="2330578"/>
            <a:ext cx="24606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26" name="TextBox 125"/>
          <p:cNvSpPr txBox="1">
            <a:spLocks noChangeArrowheads="1"/>
          </p:cNvSpPr>
          <p:nvPr/>
        </p:nvSpPr>
        <p:spPr bwMode="auto">
          <a:xfrm>
            <a:off x="5607514" y="3382584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410</a:t>
            </a:r>
          </a:p>
        </p:txBody>
      </p:sp>
      <p:sp>
        <p:nvSpPr>
          <p:cNvPr id="127" name="TextBox 126"/>
          <p:cNvSpPr txBox="1">
            <a:spLocks noChangeArrowheads="1"/>
          </p:cNvSpPr>
          <p:nvPr/>
        </p:nvSpPr>
        <p:spPr bwMode="auto">
          <a:xfrm>
            <a:off x="5609101" y="3543385"/>
            <a:ext cx="246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450</a:t>
            </a:r>
          </a:p>
        </p:txBody>
      </p:sp>
      <p:sp>
        <p:nvSpPr>
          <p:cNvPr id="128" name="TextBox 127"/>
          <p:cNvSpPr txBox="1">
            <a:spLocks noChangeArrowheads="1"/>
          </p:cNvSpPr>
          <p:nvPr/>
        </p:nvSpPr>
        <p:spPr bwMode="auto">
          <a:xfrm>
            <a:off x="5607668" y="4292643"/>
            <a:ext cx="244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790</a:t>
            </a:r>
          </a:p>
        </p:txBody>
      </p:sp>
      <p:sp>
        <p:nvSpPr>
          <p:cNvPr id="129" name="TextBox 128"/>
          <p:cNvSpPr txBox="1">
            <a:spLocks noChangeArrowheads="1"/>
          </p:cNvSpPr>
          <p:nvPr/>
        </p:nvSpPr>
        <p:spPr bwMode="auto">
          <a:xfrm>
            <a:off x="5588618" y="4433930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860</a:t>
            </a:r>
          </a:p>
        </p:txBody>
      </p:sp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5587031" y="4764903"/>
            <a:ext cx="24606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900</a:t>
            </a:r>
          </a:p>
        </p:txBody>
      </p:sp>
      <p:sp>
        <p:nvSpPr>
          <p:cNvPr id="131" name="TextBox 130"/>
          <p:cNvSpPr txBox="1">
            <a:spLocks noChangeArrowheads="1"/>
          </p:cNvSpPr>
          <p:nvPr/>
        </p:nvSpPr>
        <p:spPr bwMode="auto">
          <a:xfrm>
            <a:off x="5593381" y="4903015"/>
            <a:ext cx="2444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920</a:t>
            </a:r>
          </a:p>
        </p:txBody>
      </p:sp>
      <p:sp>
        <p:nvSpPr>
          <p:cNvPr id="132" name="TextBox 131"/>
          <p:cNvSpPr txBox="1">
            <a:spLocks noChangeArrowheads="1"/>
          </p:cNvSpPr>
          <p:nvPr/>
        </p:nvSpPr>
        <p:spPr bwMode="auto">
          <a:xfrm>
            <a:off x="5606081" y="5065404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940</a:t>
            </a:r>
          </a:p>
        </p:txBody>
      </p:sp>
      <p:sp>
        <p:nvSpPr>
          <p:cNvPr id="133" name="TextBox 132"/>
          <p:cNvSpPr txBox="1">
            <a:spLocks noChangeArrowheads="1"/>
          </p:cNvSpPr>
          <p:nvPr/>
        </p:nvSpPr>
        <p:spPr bwMode="auto">
          <a:xfrm>
            <a:off x="5598143" y="5370822"/>
            <a:ext cx="2460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980</a:t>
            </a:r>
          </a:p>
        </p:txBody>
      </p:sp>
      <p:sp>
        <p:nvSpPr>
          <p:cNvPr id="134" name="TextBox 133"/>
          <p:cNvSpPr txBox="1">
            <a:spLocks noChangeArrowheads="1"/>
          </p:cNvSpPr>
          <p:nvPr/>
        </p:nvSpPr>
        <p:spPr bwMode="auto">
          <a:xfrm>
            <a:off x="5585443" y="4615214"/>
            <a:ext cx="246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880</a:t>
            </a:r>
          </a:p>
        </p:txBody>
      </p:sp>
      <p:sp>
        <p:nvSpPr>
          <p:cNvPr id="135" name="TextBox 134"/>
          <p:cNvSpPr txBox="1">
            <a:spLocks noChangeArrowheads="1"/>
          </p:cNvSpPr>
          <p:nvPr/>
        </p:nvSpPr>
        <p:spPr bwMode="auto">
          <a:xfrm>
            <a:off x="5582268" y="5209866"/>
            <a:ext cx="246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960</a:t>
            </a:r>
          </a:p>
        </p:txBody>
      </p:sp>
      <p:sp>
        <p:nvSpPr>
          <p:cNvPr id="136" name="TextBox 135"/>
          <p:cNvSpPr txBox="1">
            <a:spLocks noChangeArrowheads="1"/>
          </p:cNvSpPr>
          <p:nvPr/>
        </p:nvSpPr>
        <p:spPr bwMode="auto">
          <a:xfrm>
            <a:off x="5566393" y="5588309"/>
            <a:ext cx="246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1000</a:t>
            </a:r>
          </a:p>
        </p:txBody>
      </p:sp>
      <p:sp>
        <p:nvSpPr>
          <p:cNvPr id="137" name="TextBox 136"/>
          <p:cNvSpPr txBox="1">
            <a:spLocks noChangeArrowheads="1"/>
          </p:cNvSpPr>
          <p:nvPr/>
        </p:nvSpPr>
        <p:spPr bwMode="auto">
          <a:xfrm>
            <a:off x="5280489" y="3684673"/>
            <a:ext cx="24606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40</a:t>
            </a:r>
          </a:p>
        </p:txBody>
      </p:sp>
      <p:sp>
        <p:nvSpPr>
          <p:cNvPr id="138" name="TextBox 137"/>
          <p:cNvSpPr txBox="1">
            <a:spLocks noChangeArrowheads="1"/>
          </p:cNvSpPr>
          <p:nvPr/>
        </p:nvSpPr>
        <p:spPr bwMode="auto">
          <a:xfrm>
            <a:off x="5302868" y="3850391"/>
            <a:ext cx="244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90</a:t>
            </a:r>
          </a:p>
        </p:txBody>
      </p:sp>
      <p:sp>
        <p:nvSpPr>
          <p:cNvPr id="139" name="TextBox 138"/>
          <p:cNvSpPr txBox="1">
            <a:spLocks noChangeArrowheads="1"/>
          </p:cNvSpPr>
          <p:nvPr/>
        </p:nvSpPr>
        <p:spPr bwMode="auto">
          <a:xfrm>
            <a:off x="5296673" y="3998646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70</a:t>
            </a:r>
          </a:p>
        </p:txBody>
      </p:sp>
      <p:sp>
        <p:nvSpPr>
          <p:cNvPr id="140" name="TextBox 139"/>
          <p:cNvSpPr txBox="1">
            <a:spLocks noChangeArrowheads="1"/>
          </p:cNvSpPr>
          <p:nvPr/>
        </p:nvSpPr>
        <p:spPr bwMode="auto">
          <a:xfrm>
            <a:off x="5304610" y="4160571"/>
            <a:ext cx="246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70</a:t>
            </a:r>
          </a:p>
        </p:txBody>
      </p:sp>
      <p:sp>
        <p:nvSpPr>
          <p:cNvPr id="141" name="TextBox 140"/>
          <p:cNvSpPr txBox="1">
            <a:spLocks noChangeArrowheads="1"/>
          </p:cNvSpPr>
          <p:nvPr/>
        </p:nvSpPr>
        <p:spPr bwMode="auto">
          <a:xfrm>
            <a:off x="5297951" y="2625853"/>
            <a:ext cx="2460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70</a:t>
            </a:r>
          </a:p>
        </p:txBody>
      </p:sp>
      <p:sp>
        <p:nvSpPr>
          <p:cNvPr id="142" name="TextBox 141"/>
          <p:cNvSpPr txBox="1">
            <a:spLocks noChangeArrowheads="1"/>
          </p:cNvSpPr>
          <p:nvPr/>
        </p:nvSpPr>
        <p:spPr bwMode="auto">
          <a:xfrm>
            <a:off x="5290014" y="2778253"/>
            <a:ext cx="244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70</a:t>
            </a:r>
          </a:p>
        </p:txBody>
      </p:sp>
      <p:sp>
        <p:nvSpPr>
          <p:cNvPr id="143" name="TextBox 142"/>
          <p:cNvSpPr txBox="1">
            <a:spLocks noChangeArrowheads="1"/>
          </p:cNvSpPr>
          <p:nvPr/>
        </p:nvSpPr>
        <p:spPr bwMode="auto">
          <a:xfrm>
            <a:off x="5293189" y="2927941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70</a:t>
            </a:r>
          </a:p>
        </p:txBody>
      </p:sp>
      <p:sp>
        <p:nvSpPr>
          <p:cNvPr id="144" name="TextBox 143"/>
          <p:cNvSpPr txBox="1">
            <a:spLocks noChangeArrowheads="1"/>
          </p:cNvSpPr>
          <p:nvPr/>
        </p:nvSpPr>
        <p:spPr bwMode="auto">
          <a:xfrm>
            <a:off x="5296364" y="3061291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70</a:t>
            </a:r>
          </a:p>
        </p:txBody>
      </p:sp>
      <p:sp>
        <p:nvSpPr>
          <p:cNvPr id="145" name="TextBox 144"/>
          <p:cNvSpPr txBox="1">
            <a:spLocks noChangeArrowheads="1"/>
          </p:cNvSpPr>
          <p:nvPr/>
        </p:nvSpPr>
        <p:spPr bwMode="auto">
          <a:xfrm>
            <a:off x="5278901" y="3230184"/>
            <a:ext cx="246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70</a:t>
            </a:r>
          </a:p>
        </p:txBody>
      </p:sp>
      <p:sp>
        <p:nvSpPr>
          <p:cNvPr id="146" name="TextBox 145"/>
          <p:cNvSpPr txBox="1">
            <a:spLocks noChangeArrowheads="1"/>
          </p:cNvSpPr>
          <p:nvPr/>
        </p:nvSpPr>
        <p:spPr bwMode="auto">
          <a:xfrm>
            <a:off x="5317001" y="2463928"/>
            <a:ext cx="2460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47" name="TextBox 146"/>
          <p:cNvSpPr txBox="1">
            <a:spLocks noChangeArrowheads="1"/>
          </p:cNvSpPr>
          <p:nvPr/>
        </p:nvSpPr>
        <p:spPr bwMode="auto">
          <a:xfrm>
            <a:off x="5309064" y="2330578"/>
            <a:ext cx="24606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48" name="TextBox 147"/>
          <p:cNvSpPr txBox="1">
            <a:spLocks noChangeArrowheads="1"/>
          </p:cNvSpPr>
          <p:nvPr/>
        </p:nvSpPr>
        <p:spPr bwMode="auto">
          <a:xfrm>
            <a:off x="5304301" y="3382584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49" name="TextBox 148"/>
          <p:cNvSpPr txBox="1">
            <a:spLocks noChangeArrowheads="1"/>
          </p:cNvSpPr>
          <p:nvPr/>
        </p:nvSpPr>
        <p:spPr bwMode="auto">
          <a:xfrm>
            <a:off x="5305889" y="3543385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40</a:t>
            </a:r>
          </a:p>
        </p:txBody>
      </p:sp>
      <p:sp>
        <p:nvSpPr>
          <p:cNvPr id="150" name="TextBox 149"/>
          <p:cNvSpPr txBox="1">
            <a:spLocks noChangeArrowheads="1"/>
          </p:cNvSpPr>
          <p:nvPr/>
        </p:nvSpPr>
        <p:spPr bwMode="auto">
          <a:xfrm>
            <a:off x="5280643" y="4314868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70</a:t>
            </a:r>
          </a:p>
        </p:txBody>
      </p:sp>
      <p:sp>
        <p:nvSpPr>
          <p:cNvPr id="151" name="TextBox 150"/>
          <p:cNvSpPr txBox="1">
            <a:spLocks noChangeArrowheads="1"/>
          </p:cNvSpPr>
          <p:nvPr/>
        </p:nvSpPr>
        <p:spPr bwMode="auto">
          <a:xfrm>
            <a:off x="5302868" y="4443455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70</a:t>
            </a:r>
          </a:p>
        </p:txBody>
      </p:sp>
      <p:sp>
        <p:nvSpPr>
          <p:cNvPr id="152" name="TextBox 151"/>
          <p:cNvSpPr txBox="1">
            <a:spLocks noChangeArrowheads="1"/>
          </p:cNvSpPr>
          <p:nvPr/>
        </p:nvSpPr>
        <p:spPr bwMode="auto">
          <a:xfrm>
            <a:off x="5333031" y="4758244"/>
            <a:ext cx="24606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53" name="TextBox 152"/>
          <p:cNvSpPr txBox="1">
            <a:spLocks noChangeArrowheads="1"/>
          </p:cNvSpPr>
          <p:nvPr/>
        </p:nvSpPr>
        <p:spPr bwMode="auto">
          <a:xfrm>
            <a:off x="5339381" y="4896356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54" name="TextBox 153"/>
          <p:cNvSpPr txBox="1">
            <a:spLocks noChangeArrowheads="1"/>
          </p:cNvSpPr>
          <p:nvPr/>
        </p:nvSpPr>
        <p:spPr bwMode="auto">
          <a:xfrm>
            <a:off x="5360018" y="5057157"/>
            <a:ext cx="244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55" name="TextBox 154"/>
          <p:cNvSpPr txBox="1">
            <a:spLocks noChangeArrowheads="1"/>
          </p:cNvSpPr>
          <p:nvPr/>
        </p:nvSpPr>
        <p:spPr bwMode="auto">
          <a:xfrm>
            <a:off x="5344143" y="5364163"/>
            <a:ext cx="246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56" name="TextBox 155"/>
          <p:cNvSpPr txBox="1">
            <a:spLocks noChangeArrowheads="1"/>
          </p:cNvSpPr>
          <p:nvPr/>
        </p:nvSpPr>
        <p:spPr bwMode="auto">
          <a:xfrm>
            <a:off x="5331443" y="4608555"/>
            <a:ext cx="246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57" name="TextBox 156"/>
          <p:cNvSpPr txBox="1">
            <a:spLocks noChangeArrowheads="1"/>
          </p:cNvSpPr>
          <p:nvPr/>
        </p:nvSpPr>
        <p:spPr bwMode="auto">
          <a:xfrm>
            <a:off x="5328268" y="5201620"/>
            <a:ext cx="246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58" name="TextBox 157"/>
          <p:cNvSpPr txBox="1">
            <a:spLocks noChangeArrowheads="1"/>
          </p:cNvSpPr>
          <p:nvPr/>
        </p:nvSpPr>
        <p:spPr bwMode="auto">
          <a:xfrm>
            <a:off x="5339381" y="5520201"/>
            <a:ext cx="246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59" name="TextBox 43"/>
          <p:cNvSpPr txBox="1">
            <a:spLocks noChangeArrowheads="1"/>
          </p:cNvSpPr>
          <p:nvPr/>
        </p:nvSpPr>
        <p:spPr bwMode="auto">
          <a:xfrm>
            <a:off x="7275153" y="2038300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60" name="TextBox 46"/>
          <p:cNvSpPr txBox="1">
            <a:spLocks noChangeArrowheads="1"/>
          </p:cNvSpPr>
          <p:nvPr/>
        </p:nvSpPr>
        <p:spPr bwMode="auto">
          <a:xfrm>
            <a:off x="7232290" y="2168475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100</a:t>
            </a:r>
          </a:p>
        </p:txBody>
      </p:sp>
      <p:sp>
        <p:nvSpPr>
          <p:cNvPr id="161" name="TextBox 48"/>
          <p:cNvSpPr txBox="1">
            <a:spLocks noChangeArrowheads="1"/>
          </p:cNvSpPr>
          <p:nvPr/>
        </p:nvSpPr>
        <p:spPr bwMode="auto">
          <a:xfrm>
            <a:off x="7222765" y="2312937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105</a:t>
            </a:r>
          </a:p>
        </p:txBody>
      </p:sp>
      <p:sp>
        <p:nvSpPr>
          <p:cNvPr id="162" name="TextBox 49"/>
          <p:cNvSpPr txBox="1">
            <a:spLocks noChangeArrowheads="1"/>
          </p:cNvSpPr>
          <p:nvPr/>
        </p:nvSpPr>
        <p:spPr bwMode="auto">
          <a:xfrm>
            <a:off x="7246578" y="2476895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110</a:t>
            </a:r>
          </a:p>
        </p:txBody>
      </p:sp>
      <p:sp>
        <p:nvSpPr>
          <p:cNvPr id="163" name="TextBox 50"/>
          <p:cNvSpPr txBox="1">
            <a:spLocks noChangeArrowheads="1"/>
          </p:cNvSpPr>
          <p:nvPr/>
        </p:nvSpPr>
        <p:spPr bwMode="auto">
          <a:xfrm>
            <a:off x="7230703" y="2616595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125</a:t>
            </a:r>
          </a:p>
        </p:txBody>
      </p:sp>
      <p:sp>
        <p:nvSpPr>
          <p:cNvPr id="164" name="TextBox 51"/>
          <p:cNvSpPr txBox="1">
            <a:spLocks noChangeArrowheads="1"/>
          </p:cNvSpPr>
          <p:nvPr/>
        </p:nvSpPr>
        <p:spPr bwMode="auto">
          <a:xfrm>
            <a:off x="7219590" y="2765820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175</a:t>
            </a:r>
          </a:p>
        </p:txBody>
      </p:sp>
      <p:sp>
        <p:nvSpPr>
          <p:cNvPr id="165" name="TextBox 52"/>
          <p:cNvSpPr txBox="1">
            <a:spLocks noChangeArrowheads="1"/>
          </p:cNvSpPr>
          <p:nvPr/>
        </p:nvSpPr>
        <p:spPr bwMode="auto">
          <a:xfrm>
            <a:off x="7251340" y="2935949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200</a:t>
            </a:r>
          </a:p>
        </p:txBody>
      </p:sp>
      <p:sp>
        <p:nvSpPr>
          <p:cNvPr id="166" name="TextBox 53"/>
          <p:cNvSpPr txBox="1">
            <a:spLocks noChangeArrowheads="1"/>
          </p:cNvSpPr>
          <p:nvPr/>
        </p:nvSpPr>
        <p:spPr bwMode="auto">
          <a:xfrm>
            <a:off x="7252928" y="3078824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240</a:t>
            </a:r>
          </a:p>
        </p:txBody>
      </p:sp>
      <p:sp>
        <p:nvSpPr>
          <p:cNvPr id="167" name="TextBox 54"/>
          <p:cNvSpPr txBox="1">
            <a:spLocks noChangeArrowheads="1"/>
          </p:cNvSpPr>
          <p:nvPr/>
        </p:nvSpPr>
        <p:spPr bwMode="auto">
          <a:xfrm>
            <a:off x="7246756" y="3234755"/>
            <a:ext cx="2079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350</a:t>
            </a:r>
          </a:p>
        </p:txBody>
      </p:sp>
      <p:sp>
        <p:nvSpPr>
          <p:cNvPr id="168" name="TextBox 55"/>
          <p:cNvSpPr txBox="1">
            <a:spLocks noChangeArrowheads="1"/>
          </p:cNvSpPr>
          <p:nvPr/>
        </p:nvSpPr>
        <p:spPr bwMode="auto">
          <a:xfrm>
            <a:off x="7249931" y="3379218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440</a:t>
            </a:r>
          </a:p>
        </p:txBody>
      </p:sp>
      <p:sp>
        <p:nvSpPr>
          <p:cNvPr id="169" name="TextBox 56"/>
          <p:cNvSpPr txBox="1">
            <a:spLocks noChangeArrowheads="1"/>
          </p:cNvSpPr>
          <p:nvPr/>
        </p:nvSpPr>
        <p:spPr bwMode="auto">
          <a:xfrm>
            <a:off x="7222409" y="4033015"/>
            <a:ext cx="4000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585</a:t>
            </a:r>
          </a:p>
        </p:txBody>
      </p:sp>
      <p:sp>
        <p:nvSpPr>
          <p:cNvPr id="170" name="TextBox 59"/>
          <p:cNvSpPr txBox="1">
            <a:spLocks noChangeArrowheads="1"/>
          </p:cNvSpPr>
          <p:nvPr/>
        </p:nvSpPr>
        <p:spPr bwMode="auto">
          <a:xfrm>
            <a:off x="7257957" y="5633586"/>
            <a:ext cx="28733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990</a:t>
            </a:r>
          </a:p>
        </p:txBody>
      </p:sp>
      <p:sp>
        <p:nvSpPr>
          <p:cNvPr id="171" name="TextBox 60"/>
          <p:cNvSpPr txBox="1">
            <a:spLocks noChangeArrowheads="1"/>
          </p:cNvSpPr>
          <p:nvPr/>
        </p:nvSpPr>
        <p:spPr bwMode="auto">
          <a:xfrm>
            <a:off x="7248343" y="5245613"/>
            <a:ext cx="3111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890</a:t>
            </a:r>
          </a:p>
        </p:txBody>
      </p:sp>
      <p:sp>
        <p:nvSpPr>
          <p:cNvPr id="172" name="TextBox 61"/>
          <p:cNvSpPr txBox="1">
            <a:spLocks noChangeArrowheads="1"/>
          </p:cNvSpPr>
          <p:nvPr/>
        </p:nvSpPr>
        <p:spPr bwMode="auto">
          <a:xfrm>
            <a:off x="7245168" y="4312593"/>
            <a:ext cx="2587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760</a:t>
            </a:r>
          </a:p>
        </p:txBody>
      </p:sp>
      <p:sp>
        <p:nvSpPr>
          <p:cNvPr id="173" name="Rectangle 79"/>
          <p:cNvSpPr>
            <a:spLocks noChangeArrowheads="1"/>
          </p:cNvSpPr>
          <p:nvPr/>
        </p:nvSpPr>
        <p:spPr bwMode="auto">
          <a:xfrm>
            <a:off x="7123806" y="3482583"/>
            <a:ext cx="3825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490</a:t>
            </a:r>
          </a:p>
        </p:txBody>
      </p:sp>
      <p:sp>
        <p:nvSpPr>
          <p:cNvPr id="174" name="Rectangle 80"/>
          <p:cNvSpPr>
            <a:spLocks noChangeArrowheads="1"/>
          </p:cNvSpPr>
          <p:nvPr/>
        </p:nvSpPr>
        <p:spPr bwMode="auto">
          <a:xfrm>
            <a:off x="7125572" y="3657653"/>
            <a:ext cx="4492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565</a:t>
            </a:r>
          </a:p>
        </p:txBody>
      </p:sp>
      <p:sp>
        <p:nvSpPr>
          <p:cNvPr id="175" name="Rectangle 81"/>
          <p:cNvSpPr>
            <a:spLocks noChangeArrowheads="1"/>
          </p:cNvSpPr>
          <p:nvPr/>
        </p:nvSpPr>
        <p:spPr bwMode="auto">
          <a:xfrm>
            <a:off x="7138361" y="4880221"/>
            <a:ext cx="4492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885</a:t>
            </a:r>
          </a:p>
        </p:txBody>
      </p:sp>
      <p:sp>
        <p:nvSpPr>
          <p:cNvPr id="176" name="TextBox 43"/>
          <p:cNvSpPr txBox="1">
            <a:spLocks noChangeArrowheads="1"/>
          </p:cNvSpPr>
          <p:nvPr/>
        </p:nvSpPr>
        <p:spPr bwMode="auto">
          <a:xfrm>
            <a:off x="7013052" y="2018721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177" name="TextBox 46"/>
          <p:cNvSpPr txBox="1">
            <a:spLocks noChangeArrowheads="1"/>
          </p:cNvSpPr>
          <p:nvPr/>
        </p:nvSpPr>
        <p:spPr bwMode="auto">
          <a:xfrm>
            <a:off x="7013782" y="2181264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80</a:t>
            </a:r>
          </a:p>
        </p:txBody>
      </p:sp>
      <p:sp>
        <p:nvSpPr>
          <p:cNvPr id="178" name="TextBox 48"/>
          <p:cNvSpPr txBox="1">
            <a:spLocks noChangeArrowheads="1"/>
          </p:cNvSpPr>
          <p:nvPr/>
        </p:nvSpPr>
        <p:spPr bwMode="auto">
          <a:xfrm>
            <a:off x="7014639" y="2325726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</a:t>
            </a:r>
          </a:p>
        </p:txBody>
      </p:sp>
      <p:sp>
        <p:nvSpPr>
          <p:cNvPr id="179" name="TextBox 49"/>
          <p:cNvSpPr txBox="1">
            <a:spLocks noChangeArrowheads="1"/>
          </p:cNvSpPr>
          <p:nvPr/>
        </p:nvSpPr>
        <p:spPr bwMode="auto">
          <a:xfrm>
            <a:off x="7041627" y="2489684"/>
            <a:ext cx="1555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</a:t>
            </a:r>
          </a:p>
        </p:txBody>
      </p:sp>
      <p:sp>
        <p:nvSpPr>
          <p:cNvPr id="180" name="TextBox 50"/>
          <p:cNvSpPr txBox="1">
            <a:spLocks noChangeArrowheads="1"/>
          </p:cNvSpPr>
          <p:nvPr/>
        </p:nvSpPr>
        <p:spPr bwMode="auto">
          <a:xfrm>
            <a:off x="7001939" y="2629384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15</a:t>
            </a:r>
          </a:p>
        </p:txBody>
      </p:sp>
      <p:sp>
        <p:nvSpPr>
          <p:cNvPr id="181" name="TextBox 51"/>
          <p:cNvSpPr txBox="1">
            <a:spLocks noChangeArrowheads="1"/>
          </p:cNvSpPr>
          <p:nvPr/>
        </p:nvSpPr>
        <p:spPr bwMode="auto">
          <a:xfrm>
            <a:off x="6981302" y="2778609"/>
            <a:ext cx="206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182" name="TextBox 52"/>
          <p:cNvSpPr txBox="1">
            <a:spLocks noChangeArrowheads="1"/>
          </p:cNvSpPr>
          <p:nvPr/>
        </p:nvSpPr>
        <p:spPr bwMode="auto">
          <a:xfrm>
            <a:off x="6989239" y="2948738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25</a:t>
            </a:r>
          </a:p>
        </p:txBody>
      </p:sp>
      <p:sp>
        <p:nvSpPr>
          <p:cNvPr id="183" name="TextBox 53"/>
          <p:cNvSpPr txBox="1">
            <a:spLocks noChangeArrowheads="1"/>
          </p:cNvSpPr>
          <p:nvPr/>
        </p:nvSpPr>
        <p:spPr bwMode="auto">
          <a:xfrm>
            <a:off x="6990827" y="3091613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40</a:t>
            </a:r>
          </a:p>
        </p:txBody>
      </p:sp>
      <p:sp>
        <p:nvSpPr>
          <p:cNvPr id="184" name="TextBox 54"/>
          <p:cNvSpPr txBox="1">
            <a:spLocks noChangeArrowheads="1"/>
          </p:cNvSpPr>
          <p:nvPr/>
        </p:nvSpPr>
        <p:spPr bwMode="auto">
          <a:xfrm>
            <a:off x="6984655" y="3249132"/>
            <a:ext cx="2079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110</a:t>
            </a:r>
          </a:p>
        </p:txBody>
      </p:sp>
      <p:sp>
        <p:nvSpPr>
          <p:cNvPr id="185" name="TextBox 55"/>
          <p:cNvSpPr txBox="1">
            <a:spLocks noChangeArrowheads="1"/>
          </p:cNvSpPr>
          <p:nvPr/>
        </p:nvSpPr>
        <p:spPr bwMode="auto">
          <a:xfrm>
            <a:off x="6987830" y="3393594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90</a:t>
            </a:r>
          </a:p>
        </p:txBody>
      </p:sp>
      <p:sp>
        <p:nvSpPr>
          <p:cNvPr id="186" name="TextBox 59"/>
          <p:cNvSpPr txBox="1">
            <a:spLocks noChangeArrowheads="1"/>
          </p:cNvSpPr>
          <p:nvPr/>
        </p:nvSpPr>
        <p:spPr bwMode="auto">
          <a:xfrm>
            <a:off x="6997355" y="5533573"/>
            <a:ext cx="2873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100</a:t>
            </a:r>
          </a:p>
        </p:txBody>
      </p:sp>
      <p:sp>
        <p:nvSpPr>
          <p:cNvPr id="187" name="TextBox 60"/>
          <p:cNvSpPr txBox="1">
            <a:spLocks noChangeArrowheads="1"/>
          </p:cNvSpPr>
          <p:nvPr/>
        </p:nvSpPr>
        <p:spPr bwMode="auto">
          <a:xfrm>
            <a:off x="7031746" y="5229649"/>
            <a:ext cx="889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5</a:t>
            </a:r>
          </a:p>
        </p:txBody>
      </p:sp>
      <p:sp>
        <p:nvSpPr>
          <p:cNvPr id="188" name="TextBox 61"/>
          <p:cNvSpPr txBox="1">
            <a:spLocks noChangeArrowheads="1"/>
          </p:cNvSpPr>
          <p:nvPr/>
        </p:nvSpPr>
        <p:spPr bwMode="auto">
          <a:xfrm>
            <a:off x="6994180" y="4325382"/>
            <a:ext cx="2587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175</a:t>
            </a:r>
          </a:p>
        </p:txBody>
      </p:sp>
      <p:sp>
        <p:nvSpPr>
          <p:cNvPr id="189" name="Rectangle 79"/>
          <p:cNvSpPr>
            <a:spLocks noChangeArrowheads="1"/>
          </p:cNvSpPr>
          <p:nvPr/>
        </p:nvSpPr>
        <p:spPr bwMode="auto">
          <a:xfrm>
            <a:off x="6913217" y="3482494"/>
            <a:ext cx="3825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50</a:t>
            </a:r>
          </a:p>
        </p:txBody>
      </p:sp>
      <p:sp>
        <p:nvSpPr>
          <p:cNvPr id="190" name="Rectangle 80"/>
          <p:cNvSpPr>
            <a:spLocks noChangeArrowheads="1"/>
          </p:cNvSpPr>
          <p:nvPr/>
        </p:nvSpPr>
        <p:spPr bwMode="auto">
          <a:xfrm>
            <a:off x="6913217" y="3657564"/>
            <a:ext cx="4492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75</a:t>
            </a:r>
          </a:p>
        </p:txBody>
      </p:sp>
      <p:sp>
        <p:nvSpPr>
          <p:cNvPr id="191" name="Rectangle 81"/>
          <p:cNvSpPr>
            <a:spLocks noChangeArrowheads="1"/>
          </p:cNvSpPr>
          <p:nvPr/>
        </p:nvSpPr>
        <p:spPr bwMode="auto">
          <a:xfrm>
            <a:off x="6919567" y="4880132"/>
            <a:ext cx="4492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800" b="1">
                <a:solidFill>
                  <a:schemeClr val="bg2"/>
                </a:solidFill>
                <a:latin typeface="Bradley Hand ITC" pitchFamily="66" charset="0"/>
              </a:rPr>
              <a:t>125</a:t>
            </a:r>
          </a:p>
        </p:txBody>
      </p:sp>
      <p:sp>
        <p:nvSpPr>
          <p:cNvPr id="192" name="Rectangle 80"/>
          <p:cNvSpPr>
            <a:spLocks noChangeArrowheads="1"/>
          </p:cNvSpPr>
          <p:nvPr/>
        </p:nvSpPr>
        <p:spPr bwMode="auto">
          <a:xfrm>
            <a:off x="6921155" y="3964753"/>
            <a:ext cx="4492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800" b="1" dirty="0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withGroup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withGroup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withGroup">
                            <p:stCondLst>
                              <p:cond delay="7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withGroup">
                            <p:stCondLst>
                              <p:cond delay="7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4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4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4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4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61" grpId="0"/>
      <p:bldP spid="34862" grpId="0"/>
      <p:bldP spid="34863" grpId="0"/>
      <p:bldP spid="34864" grpId="0"/>
      <p:bldP spid="34865" grpId="0"/>
      <p:bldP spid="34866" grpId="0"/>
      <p:bldP spid="34867" grpId="0"/>
      <p:bldP spid="34868" grpId="0"/>
      <p:bldP spid="34869" grpId="0"/>
      <p:bldP spid="34870" grpId="0"/>
      <p:bldP spid="34871" grpId="0"/>
      <p:bldP spid="34872" grpId="0"/>
      <p:bldP spid="34873" grpId="0"/>
      <p:bldP spid="34874" grpId="0"/>
      <p:bldP spid="34875" grpId="0"/>
      <p:bldP spid="34876" grpId="0"/>
      <p:bldP spid="34877" grpId="0"/>
      <p:bldP spid="34878" grpId="0"/>
      <p:bldP spid="34879" grpId="0"/>
      <p:bldP spid="34880" grpId="0"/>
      <p:bldP spid="34881" grpId="0"/>
      <p:bldP spid="34883" grpId="0"/>
      <p:bldP spid="34884" grpId="0"/>
      <p:bldP spid="9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/>
      <p:bldP spid="189" grpId="0"/>
      <p:bldP spid="190" grpId="0"/>
      <p:bldP spid="191" grpId="0"/>
      <p:bldP spid="19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AD22010-B765-4667-ABA3-8E36E93C6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39" y="2644926"/>
            <a:ext cx="8080846" cy="1156419"/>
          </a:xfrm>
          <a:prstGeom prst="rect">
            <a:avLst/>
          </a:prstGeom>
        </p:spPr>
      </p:pic>
      <p:sp>
        <p:nvSpPr>
          <p:cNvPr id="4915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347CC294-DED4-40B8-947D-9082E7A73553}" type="slidenum">
              <a:rPr lang="en-GB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49</a:t>
            </a:fld>
            <a:endParaRPr lang="en-GB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FF0000"/>
                </a:solidFill>
              </a:rPr>
              <a:t>15. </a:t>
            </a:r>
            <a:r>
              <a:rPr lang="en-GB"/>
              <a:t>Complete overall 24 hour balance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31863" y="4029075"/>
            <a:ext cx="720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  <a:latin typeface="Arial" charset="0"/>
              </a:rPr>
              <a:t>These boxes must be completed on every patient.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49158" name="TextBox 7"/>
          <p:cNvSpPr txBox="1">
            <a:spLocks noChangeArrowheads="1"/>
          </p:cNvSpPr>
          <p:nvPr/>
        </p:nvSpPr>
        <p:spPr bwMode="auto">
          <a:xfrm>
            <a:off x="5578475" y="2834151"/>
            <a:ext cx="406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chemeClr val="bg2"/>
                </a:solidFill>
                <a:latin typeface="Bradley Hand ITC" pitchFamily="66" charset="0"/>
              </a:rPr>
              <a:t>655</a:t>
            </a:r>
          </a:p>
        </p:txBody>
      </p:sp>
      <p:sp>
        <p:nvSpPr>
          <p:cNvPr id="49159" name="TextBox 9"/>
          <p:cNvSpPr txBox="1">
            <a:spLocks noChangeArrowheads="1"/>
          </p:cNvSpPr>
          <p:nvPr/>
        </p:nvSpPr>
        <p:spPr bwMode="auto">
          <a:xfrm>
            <a:off x="5492750" y="2994574"/>
            <a:ext cx="4175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chemeClr val="bg2"/>
                </a:solidFill>
                <a:latin typeface="Bradley Hand ITC" pitchFamily="66" charset="0"/>
              </a:rPr>
              <a:t>  100</a:t>
            </a:r>
          </a:p>
        </p:txBody>
      </p:sp>
      <p:sp>
        <p:nvSpPr>
          <p:cNvPr id="49160" name="TextBox 10"/>
          <p:cNvSpPr txBox="1">
            <a:spLocks noChangeArrowheads="1"/>
          </p:cNvSpPr>
          <p:nvPr/>
        </p:nvSpPr>
        <p:spPr bwMode="auto">
          <a:xfrm>
            <a:off x="5613091" y="3476934"/>
            <a:ext cx="3873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1600" b="1" dirty="0">
                <a:solidFill>
                  <a:schemeClr val="bg2"/>
                </a:solidFill>
                <a:latin typeface="Bradley Hand ITC" pitchFamily="66" charset="0"/>
              </a:rPr>
              <a:t>990</a:t>
            </a:r>
          </a:p>
        </p:txBody>
      </p:sp>
      <p:sp>
        <p:nvSpPr>
          <p:cNvPr id="49161" name="TextBox 17"/>
          <p:cNvSpPr txBox="1">
            <a:spLocks noChangeArrowheads="1"/>
          </p:cNvSpPr>
          <p:nvPr/>
        </p:nvSpPr>
        <p:spPr bwMode="auto">
          <a:xfrm>
            <a:off x="5510213" y="3306763"/>
            <a:ext cx="5429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chemeClr val="bg2"/>
                </a:solidFill>
                <a:latin typeface="Bradley Hand ITC" pitchFamily="66" charset="0"/>
              </a:rPr>
              <a:t> 235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619625" y="2834151"/>
            <a:ext cx="3476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chemeClr val="bg2"/>
                </a:solidFill>
                <a:latin typeface="Bradley Hand ITC" pitchFamily="66" charset="0"/>
              </a:rPr>
              <a:t>380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679950" y="2999336"/>
            <a:ext cx="330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chemeClr val="bg2"/>
                </a:solidFill>
                <a:latin typeface="Bradley Hand ITC" pitchFamily="66" charset="0"/>
              </a:rPr>
              <a:t>75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130800" y="2999336"/>
            <a:ext cx="2714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chemeClr val="bg2"/>
                </a:solidFill>
                <a:latin typeface="Bradley Hand ITC" pitchFamily="66" charset="0"/>
              </a:rPr>
              <a:t>25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092700" y="2830976"/>
            <a:ext cx="4270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chemeClr val="bg2"/>
                </a:solidFill>
                <a:latin typeface="Bradley Hand ITC" pitchFamily="66" charset="0"/>
              </a:rPr>
              <a:t>275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113338" y="3306763"/>
            <a:ext cx="3460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chemeClr val="bg2"/>
                </a:solidFill>
                <a:latin typeface="Bradley Hand ITC" pitchFamily="66" charset="0"/>
              </a:rPr>
              <a:t>110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611688" y="3311525"/>
            <a:ext cx="4302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chemeClr val="bg2"/>
                </a:solidFill>
                <a:latin typeface="Bradley Hand ITC" pitchFamily="66" charset="0"/>
              </a:rPr>
              <a:t>125</a:t>
            </a:r>
          </a:p>
        </p:txBody>
      </p:sp>
      <p:sp>
        <p:nvSpPr>
          <p:cNvPr id="49168" name="TextBox 7"/>
          <p:cNvSpPr txBox="1">
            <a:spLocks noChangeArrowheads="1"/>
          </p:cNvSpPr>
          <p:nvPr/>
        </p:nvSpPr>
        <p:spPr bwMode="auto">
          <a:xfrm>
            <a:off x="2789663" y="3210852"/>
            <a:ext cx="4397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chemeClr val="bg2"/>
                </a:solidFill>
                <a:latin typeface="Bradley Hand ITC" pitchFamily="66" charset="0"/>
              </a:rPr>
              <a:t>780</a:t>
            </a:r>
          </a:p>
        </p:txBody>
      </p:sp>
      <p:sp>
        <p:nvSpPr>
          <p:cNvPr id="49169" name="TextBox 8"/>
          <p:cNvSpPr txBox="1">
            <a:spLocks noChangeArrowheads="1"/>
          </p:cNvSpPr>
          <p:nvPr/>
        </p:nvSpPr>
        <p:spPr bwMode="auto">
          <a:xfrm>
            <a:off x="2805538" y="3037969"/>
            <a:ext cx="395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chemeClr val="bg2"/>
                </a:solidFill>
                <a:latin typeface="Bradley Hand ITC" pitchFamily="66" charset="0"/>
              </a:rPr>
              <a:t>220</a:t>
            </a:r>
          </a:p>
        </p:txBody>
      </p:sp>
      <p:sp>
        <p:nvSpPr>
          <p:cNvPr id="49170" name="TextBox 9"/>
          <p:cNvSpPr txBox="1">
            <a:spLocks noChangeArrowheads="1"/>
          </p:cNvSpPr>
          <p:nvPr/>
        </p:nvSpPr>
        <p:spPr bwMode="auto">
          <a:xfrm>
            <a:off x="2758725" y="3405188"/>
            <a:ext cx="517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1600" b="1" dirty="0">
                <a:solidFill>
                  <a:schemeClr val="bg2"/>
                </a:solidFill>
                <a:latin typeface="Bradley Hand ITC" pitchFamily="66" charset="0"/>
              </a:rPr>
              <a:t>1000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841575" y="3039557"/>
            <a:ext cx="447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chemeClr val="bg2"/>
                </a:solidFill>
                <a:latin typeface="Bradley Hand ITC" pitchFamily="66" charset="0"/>
              </a:rPr>
              <a:t>200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839988" y="3210852"/>
            <a:ext cx="431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chemeClr val="bg2"/>
                </a:solidFill>
                <a:latin typeface="Bradley Hand ITC" pitchFamily="66" charset="0"/>
              </a:rPr>
              <a:t>290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289175" y="3220377"/>
            <a:ext cx="3857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chemeClr val="bg2"/>
                </a:solidFill>
                <a:latin typeface="Bradley Hand ITC" pitchFamily="66" charset="0"/>
              </a:rPr>
              <a:t>490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406650" y="3039557"/>
            <a:ext cx="3317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chemeClr val="bg2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48151" name="TextBox 10"/>
          <p:cNvSpPr txBox="1">
            <a:spLocks noChangeArrowheads="1"/>
          </p:cNvSpPr>
          <p:nvPr/>
        </p:nvSpPr>
        <p:spPr bwMode="auto">
          <a:xfrm>
            <a:off x="7212013" y="3404450"/>
            <a:ext cx="3857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chemeClr val="bg2"/>
                </a:solidFill>
                <a:latin typeface="Bradley Hand ITC" pitchFamily="66" charset="0"/>
              </a:rPr>
              <a:t>+10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057275" y="4848225"/>
            <a:ext cx="7073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chemeClr val="bg2"/>
                </a:solidFill>
                <a:latin typeface="Arial" charset="0"/>
              </a:rPr>
              <a:t>with Day &amp; Night totals if requested by Senior Staff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8" grpId="0"/>
      <p:bldP spid="29" grpId="0"/>
      <p:bldP spid="30" grpId="0"/>
      <p:bldP spid="31" grpId="0"/>
      <p:bldP spid="48151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98" y="547266"/>
            <a:ext cx="7153940" cy="535144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26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EE444F43-32A4-4AC1-8A41-DF0A0A7A3B8B}" type="slidenum">
              <a:rPr lang="en-GB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5</a:t>
            </a:fld>
            <a:endParaRPr lang="en-GB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0786" y="964267"/>
            <a:ext cx="2000250" cy="1014412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6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Front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A6A1A8A-83DA-46CB-842F-0F87328ED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485" y="1117840"/>
            <a:ext cx="1557804" cy="4539285"/>
          </a:xfrm>
          <a:prstGeom prst="rect">
            <a:avLst/>
          </a:prstGeom>
        </p:spPr>
      </p:pic>
      <p:sp>
        <p:nvSpPr>
          <p:cNvPr id="5017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638ED0FE-57F2-4BBC-A0B2-35EB00CB1685}" type="slidenum">
              <a:rPr lang="en-GB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50</a:t>
            </a:fld>
            <a:endParaRPr lang="en-GB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FF0000"/>
                </a:solidFill>
              </a:rPr>
              <a:t>16. </a:t>
            </a:r>
            <a:r>
              <a:rPr lang="en-GB"/>
              <a:t>Record Blood Glucose </a:t>
            </a:r>
          </a:p>
        </p:txBody>
      </p:sp>
      <p:sp>
        <p:nvSpPr>
          <p:cNvPr id="50180" name="TextBox 1"/>
          <p:cNvSpPr txBox="1">
            <a:spLocks noChangeArrowheads="1"/>
          </p:cNvSpPr>
          <p:nvPr/>
        </p:nvSpPr>
        <p:spPr bwMode="auto">
          <a:xfrm>
            <a:off x="584200" y="1457325"/>
            <a:ext cx="335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dirty="0">
                <a:solidFill>
                  <a:schemeClr val="bg2"/>
                </a:solidFill>
                <a:latin typeface="Arial" charset="0"/>
              </a:rPr>
              <a:t>Record Blood Glucose </a:t>
            </a:r>
          </a:p>
          <a:p>
            <a:pPr eaLnBrk="1" hangingPunct="1"/>
            <a:r>
              <a:rPr lang="en-GB" dirty="0">
                <a:solidFill>
                  <a:schemeClr val="bg2"/>
                </a:solidFill>
                <a:latin typeface="Arial" charset="0"/>
              </a:rPr>
              <a:t>when result available</a:t>
            </a:r>
          </a:p>
        </p:txBody>
      </p:sp>
      <p:sp>
        <p:nvSpPr>
          <p:cNvPr id="32" name="Down Arrow 31"/>
          <p:cNvSpPr/>
          <p:nvPr/>
        </p:nvSpPr>
        <p:spPr>
          <a:xfrm>
            <a:off x="7696641" y="820288"/>
            <a:ext cx="280988" cy="509587"/>
          </a:xfrm>
          <a:prstGeom prst="downArrow">
            <a:avLst>
              <a:gd name="adj1" fmla="val 32353"/>
              <a:gd name="adj2" fmla="val 85825"/>
            </a:avLst>
          </a:prstGeom>
          <a:solidFill>
            <a:srgbClr val="C00000"/>
          </a:solidFill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95082" y="2625725"/>
            <a:ext cx="54393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dirty="0">
                <a:solidFill>
                  <a:schemeClr val="bg2"/>
                </a:solidFill>
                <a:latin typeface="Arial" charset="0"/>
              </a:rPr>
              <a:t>Applies to </a:t>
            </a:r>
          </a:p>
          <a:p>
            <a:pPr eaLnBrk="1" hangingPunct="1"/>
            <a:r>
              <a:rPr lang="en-GB" dirty="0">
                <a:solidFill>
                  <a:schemeClr val="bg2"/>
                </a:solidFill>
                <a:latin typeface="Arial" charset="0"/>
              </a:rPr>
              <a:t>laboratory and near patient test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7FC8870-E0C4-4398-AE4E-733AD124F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485" y="1117840"/>
            <a:ext cx="1557804" cy="4539285"/>
          </a:xfrm>
          <a:prstGeom prst="rect">
            <a:avLst/>
          </a:prstGeom>
        </p:spPr>
      </p:pic>
      <p:sp>
        <p:nvSpPr>
          <p:cNvPr id="5120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DD485766-35B1-4C6D-8D71-50E2DD47DE82}" type="slidenum">
              <a:rPr lang="en-GB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51</a:t>
            </a:fld>
            <a:endParaRPr lang="en-GB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FF0000"/>
                </a:solidFill>
              </a:rPr>
              <a:t>17. </a:t>
            </a:r>
            <a:r>
              <a:rPr lang="en-GB"/>
              <a:t>Record Signature</a:t>
            </a:r>
          </a:p>
        </p:txBody>
      </p:sp>
      <p:sp>
        <p:nvSpPr>
          <p:cNvPr id="32" name="Down Arrow 31"/>
          <p:cNvSpPr/>
          <p:nvPr/>
        </p:nvSpPr>
        <p:spPr>
          <a:xfrm>
            <a:off x="7926957" y="792865"/>
            <a:ext cx="280987" cy="509587"/>
          </a:xfrm>
          <a:prstGeom prst="downArrow">
            <a:avLst>
              <a:gd name="adj1" fmla="val 32353"/>
              <a:gd name="adj2" fmla="val 85825"/>
            </a:avLst>
          </a:prstGeom>
          <a:solidFill>
            <a:srgbClr val="C00000"/>
          </a:solidFill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06" name="TextBox 7"/>
          <p:cNvSpPr txBox="1">
            <a:spLocks noChangeArrowheads="1"/>
          </p:cNvSpPr>
          <p:nvPr/>
        </p:nvSpPr>
        <p:spPr bwMode="auto">
          <a:xfrm>
            <a:off x="584200" y="1457325"/>
            <a:ext cx="44656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chemeClr val="bg2"/>
                </a:solidFill>
                <a:latin typeface="Arial" charset="0"/>
              </a:rPr>
              <a:t>Record signature or initials</a:t>
            </a:r>
          </a:p>
          <a:p>
            <a:pPr eaLnBrk="1" hangingPunct="1"/>
            <a:r>
              <a:rPr lang="en-GB">
                <a:solidFill>
                  <a:schemeClr val="bg2"/>
                </a:solidFill>
                <a:latin typeface="Arial" charset="0"/>
              </a:rPr>
              <a:t>when making entries onto chart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FF0000"/>
                </a:solidFill>
              </a:rPr>
              <a:t>18.</a:t>
            </a:r>
            <a:r>
              <a:rPr lang="en-GB"/>
              <a:t> Complete 12 hour assessment </a:t>
            </a:r>
          </a:p>
        </p:txBody>
      </p:sp>
      <p:sp>
        <p:nvSpPr>
          <p:cNvPr id="52227" name="Content Placeholder 3"/>
          <p:cNvSpPr>
            <a:spLocks noGrp="1"/>
          </p:cNvSpPr>
          <p:nvPr>
            <p:ph sz="half" idx="2"/>
          </p:nvPr>
        </p:nvSpPr>
        <p:spPr>
          <a:xfrm>
            <a:off x="450850" y="1512888"/>
            <a:ext cx="4191000" cy="3962400"/>
          </a:xfrm>
        </p:spPr>
        <p:txBody>
          <a:bodyPr/>
          <a:lstStyle/>
          <a:p>
            <a:r>
              <a:rPr lang="en-GB" dirty="0"/>
              <a:t>Complete 12 hour assessment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Consider questions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FA36FECD-F631-4C63-AC17-77B2C631CD9C}" type="slidenum">
              <a:rPr lang="en-GB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52</a:t>
            </a:fld>
            <a:endParaRPr lang="en-GB" sz="14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33A59E3-918A-4270-B08D-D540CBDAA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42" y="2655550"/>
            <a:ext cx="7812763" cy="8385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2AF08D6-5D8F-48C4-ACE5-07AB16453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443" y="4574746"/>
            <a:ext cx="3794401" cy="1341867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79CAFE-0876-42BB-A0E2-AF176E9D4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063" y="4228284"/>
            <a:ext cx="5316113" cy="17710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B06932F-E947-4307-887B-1DAD6B705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832" y="2198326"/>
            <a:ext cx="2386655" cy="18423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4D56AE50-E28B-4B02-AAE9-9D8E5E541B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694"/>
          <a:stretch/>
        </p:blipFill>
        <p:spPr bwMode="auto">
          <a:xfrm>
            <a:off x="2835378" y="1076273"/>
            <a:ext cx="3497484" cy="96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271D2F8-DF7D-4478-B0AF-E540D86AF0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724" y="1423000"/>
            <a:ext cx="2079685" cy="1075016"/>
          </a:xfrm>
          <a:prstGeom prst="rect">
            <a:avLst/>
          </a:prstGeom>
        </p:spPr>
      </p:pic>
      <p:sp>
        <p:nvSpPr>
          <p:cNvPr id="5325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8BE291EB-AF81-4DB1-9E93-DAFACC6D00D7}" type="slidenum">
              <a:rPr lang="en-GB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53</a:t>
            </a:fld>
            <a:endParaRPr lang="en-GB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FF0000"/>
                </a:solidFill>
              </a:rPr>
              <a:t>19. </a:t>
            </a:r>
            <a:r>
              <a:rPr lang="en-GB"/>
              <a:t>Start next day’s chart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48113" y="1389063"/>
            <a:ext cx="1103312" cy="461962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Front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835775" y="1743075"/>
            <a:ext cx="936625" cy="461963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Back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2163" y="1371600"/>
            <a:ext cx="18732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 err="1">
                <a:solidFill>
                  <a:schemeClr val="bg2"/>
                </a:solidFill>
                <a:latin typeface="+mj-lt"/>
              </a:rPr>
              <a:t>i</a:t>
            </a:r>
            <a:r>
              <a:rPr lang="en-GB" dirty="0">
                <a:solidFill>
                  <a:schemeClr val="bg2"/>
                </a:solidFill>
                <a:latin typeface="+mj-lt"/>
              </a:rPr>
              <a:t>. Labelling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8513" y="2527300"/>
            <a:ext cx="18748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bg2"/>
                </a:solidFill>
                <a:latin typeface="+mj-lt"/>
              </a:rPr>
              <a:t>ii. Weight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2377556" y="5135647"/>
            <a:ext cx="928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2"/>
                </a:solidFill>
                <a:latin typeface="Bradley Hand ITC" pitchFamily="66" charset="0"/>
              </a:rPr>
              <a:t>1000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5737041" y="5074528"/>
            <a:ext cx="9540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2"/>
                </a:solidFill>
                <a:latin typeface="Bradley Hand ITC" pitchFamily="66" charset="0"/>
              </a:rPr>
              <a:t>+</a:t>
            </a:r>
            <a:r>
              <a:rPr lang="en-GB" sz="3600" b="1" dirty="0">
                <a:solidFill>
                  <a:schemeClr val="bg2"/>
                </a:solidFill>
                <a:latin typeface="Bradley Hand ITC" pitchFamily="66" charset="0"/>
              </a:rPr>
              <a:t>10</a:t>
            </a:r>
          </a:p>
        </p:txBody>
      </p: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3948113" y="5181684"/>
            <a:ext cx="12382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GB" sz="2800" b="1" dirty="0">
                <a:solidFill>
                  <a:schemeClr val="bg2"/>
                </a:solidFill>
                <a:latin typeface="Bradley Hand ITC" pitchFamily="66" charset="0"/>
              </a:rPr>
              <a:t>990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4225" y="3740150"/>
            <a:ext cx="18732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bg2"/>
                </a:solidFill>
                <a:latin typeface="+mj-lt"/>
              </a:rPr>
              <a:t>iii. Volumes</a:t>
            </a: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 rot="-5400000">
            <a:off x="3337048" y="2146519"/>
            <a:ext cx="341074" cy="1344414"/>
          </a:xfrm>
          <a:custGeom>
            <a:avLst/>
            <a:gdLst>
              <a:gd name="T0" fmla="*/ 226695 w 570621"/>
              <a:gd name="T1" fmla="*/ 599478 h 841571"/>
              <a:gd name="T2" fmla="*/ 207966 w 570621"/>
              <a:gd name="T3" fmla="*/ 507242 h 841571"/>
              <a:gd name="T4" fmla="*/ 200474 w 570621"/>
              <a:gd name="T5" fmla="*/ 368906 h 841571"/>
              <a:gd name="T6" fmla="*/ 177998 w 570621"/>
              <a:gd name="T7" fmla="*/ 276681 h 841571"/>
              <a:gd name="T8" fmla="*/ 170506 w 570621"/>
              <a:gd name="T9" fmla="*/ 138335 h 841571"/>
              <a:gd name="T10" fmla="*/ 144284 w 570621"/>
              <a:gd name="T11" fmla="*/ 0 h 841571"/>
              <a:gd name="T12" fmla="*/ 50632 w 570621"/>
              <a:gd name="T13" fmla="*/ 92223 h 841571"/>
              <a:gd name="T14" fmla="*/ 39394 w 570621"/>
              <a:gd name="T15" fmla="*/ 138335 h 841571"/>
              <a:gd name="T16" fmla="*/ 28157 w 570621"/>
              <a:gd name="T17" fmla="*/ 276681 h 841571"/>
              <a:gd name="T18" fmla="*/ 16919 w 570621"/>
              <a:gd name="T19" fmla="*/ 553354 h 841571"/>
              <a:gd name="T20" fmla="*/ 13173 w 570621"/>
              <a:gd name="T21" fmla="*/ 691703 h 841571"/>
              <a:gd name="T22" fmla="*/ 5681 w 570621"/>
              <a:gd name="T23" fmla="*/ 1060608 h 841571"/>
              <a:gd name="T24" fmla="*/ 9427 w 570621"/>
              <a:gd name="T25" fmla="*/ 3550731 h 841571"/>
              <a:gd name="T26" fmla="*/ 13173 w 570621"/>
              <a:gd name="T27" fmla="*/ 3735178 h 841571"/>
              <a:gd name="T28" fmla="*/ 20665 w 570621"/>
              <a:gd name="T29" fmla="*/ 3873530 h 841571"/>
              <a:gd name="T30" fmla="*/ 24411 w 570621"/>
              <a:gd name="T31" fmla="*/ 4011867 h 841571"/>
              <a:gd name="T32" fmla="*/ 46886 w 570621"/>
              <a:gd name="T33" fmla="*/ 4334658 h 841571"/>
              <a:gd name="T34" fmla="*/ 61871 w 570621"/>
              <a:gd name="T35" fmla="*/ 4519109 h 841571"/>
              <a:gd name="T36" fmla="*/ 73108 w 570621"/>
              <a:gd name="T37" fmla="*/ 4657457 h 841571"/>
              <a:gd name="T38" fmla="*/ 114316 w 570621"/>
              <a:gd name="T39" fmla="*/ 4795794 h 841571"/>
              <a:gd name="T40" fmla="*/ 226695 w 570621"/>
              <a:gd name="T41" fmla="*/ 4703567 h 841571"/>
              <a:gd name="T42" fmla="*/ 230442 w 570621"/>
              <a:gd name="T43" fmla="*/ 4565219 h 841571"/>
              <a:gd name="T44" fmla="*/ 237934 w 570621"/>
              <a:gd name="T45" fmla="*/ 4242435 h 841571"/>
              <a:gd name="T46" fmla="*/ 252918 w 570621"/>
              <a:gd name="T47" fmla="*/ 3642955 h 841571"/>
              <a:gd name="T48" fmla="*/ 264156 w 570621"/>
              <a:gd name="T49" fmla="*/ 3320160 h 841571"/>
              <a:gd name="T50" fmla="*/ 256664 w 570621"/>
              <a:gd name="T51" fmla="*/ 1521745 h 841571"/>
              <a:gd name="T52" fmla="*/ 252918 w 570621"/>
              <a:gd name="T53" fmla="*/ 1383395 h 841571"/>
              <a:gd name="T54" fmla="*/ 245425 w 570621"/>
              <a:gd name="T55" fmla="*/ 1245057 h 841571"/>
              <a:gd name="T56" fmla="*/ 241680 w 570621"/>
              <a:gd name="T57" fmla="*/ 1060608 h 841571"/>
              <a:gd name="T58" fmla="*/ 207966 w 570621"/>
              <a:gd name="T59" fmla="*/ 599478 h 841571"/>
              <a:gd name="T60" fmla="*/ 192982 w 570621"/>
              <a:gd name="T61" fmla="*/ 461130 h 84157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70621"/>
              <a:gd name="T94" fmla="*/ 0 h 841571"/>
              <a:gd name="T95" fmla="*/ 570621 w 570621"/>
              <a:gd name="T96" fmla="*/ 841571 h 84157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70621" h="841571">
                <a:moveTo>
                  <a:pt x="489701" y="105196"/>
                </a:moveTo>
                <a:cubicBezTo>
                  <a:pt x="476214" y="99801"/>
                  <a:pt x="461061" y="97455"/>
                  <a:pt x="449241" y="89012"/>
                </a:cubicBezTo>
                <a:cubicBezTo>
                  <a:pt x="441327" y="83359"/>
                  <a:pt x="441303" y="69890"/>
                  <a:pt x="433056" y="64736"/>
                </a:cubicBezTo>
                <a:cubicBezTo>
                  <a:pt x="418590" y="55695"/>
                  <a:pt x="384504" y="48552"/>
                  <a:pt x="384504" y="48552"/>
                </a:cubicBezTo>
                <a:cubicBezTo>
                  <a:pt x="379109" y="40460"/>
                  <a:pt x="375791" y="30502"/>
                  <a:pt x="368320" y="24276"/>
                </a:cubicBezTo>
                <a:cubicBezTo>
                  <a:pt x="354988" y="13166"/>
                  <a:pt x="328541" y="5622"/>
                  <a:pt x="311676" y="0"/>
                </a:cubicBezTo>
                <a:cubicBezTo>
                  <a:pt x="244242" y="5395"/>
                  <a:pt x="176639" y="8977"/>
                  <a:pt x="109375" y="16184"/>
                </a:cubicBezTo>
                <a:cubicBezTo>
                  <a:pt x="100894" y="17093"/>
                  <a:pt x="92196" y="19545"/>
                  <a:pt x="85099" y="24276"/>
                </a:cubicBezTo>
                <a:cubicBezTo>
                  <a:pt x="75577" y="30624"/>
                  <a:pt x="68915" y="40460"/>
                  <a:pt x="60823" y="48552"/>
                </a:cubicBezTo>
                <a:cubicBezTo>
                  <a:pt x="40484" y="109570"/>
                  <a:pt x="67920" y="34358"/>
                  <a:pt x="36547" y="97104"/>
                </a:cubicBezTo>
                <a:cubicBezTo>
                  <a:pt x="32732" y="104733"/>
                  <a:pt x="30699" y="113151"/>
                  <a:pt x="28455" y="121380"/>
                </a:cubicBezTo>
                <a:cubicBezTo>
                  <a:pt x="22603" y="142839"/>
                  <a:pt x="17666" y="164537"/>
                  <a:pt x="12271" y="186116"/>
                </a:cubicBezTo>
                <a:cubicBezTo>
                  <a:pt x="-8393" y="372096"/>
                  <a:pt x="-1109" y="272375"/>
                  <a:pt x="20363" y="623086"/>
                </a:cubicBezTo>
                <a:cubicBezTo>
                  <a:pt x="21043" y="634187"/>
                  <a:pt x="24074" y="645232"/>
                  <a:pt x="28455" y="655454"/>
                </a:cubicBezTo>
                <a:cubicBezTo>
                  <a:pt x="32286" y="664393"/>
                  <a:pt x="40290" y="671032"/>
                  <a:pt x="44639" y="679731"/>
                </a:cubicBezTo>
                <a:cubicBezTo>
                  <a:pt x="48454" y="687360"/>
                  <a:pt x="48499" y="696601"/>
                  <a:pt x="52731" y="704007"/>
                </a:cubicBezTo>
                <a:cubicBezTo>
                  <a:pt x="66572" y="728229"/>
                  <a:pt x="82151" y="741519"/>
                  <a:pt x="101283" y="760651"/>
                </a:cubicBezTo>
                <a:cubicBezTo>
                  <a:pt x="116696" y="806891"/>
                  <a:pt x="96659" y="768358"/>
                  <a:pt x="133651" y="793019"/>
                </a:cubicBezTo>
                <a:cubicBezTo>
                  <a:pt x="143173" y="799367"/>
                  <a:pt x="148615" y="810643"/>
                  <a:pt x="157927" y="817295"/>
                </a:cubicBezTo>
                <a:cubicBezTo>
                  <a:pt x="188819" y="839361"/>
                  <a:pt x="207661" y="835960"/>
                  <a:pt x="246940" y="841571"/>
                </a:cubicBezTo>
                <a:cubicBezTo>
                  <a:pt x="327860" y="836176"/>
                  <a:pt x="409636" y="838301"/>
                  <a:pt x="489701" y="825387"/>
                </a:cubicBezTo>
                <a:cubicBezTo>
                  <a:pt x="498122" y="824029"/>
                  <a:pt x="495342" y="809281"/>
                  <a:pt x="497793" y="801111"/>
                </a:cubicBezTo>
                <a:cubicBezTo>
                  <a:pt x="503436" y="782302"/>
                  <a:pt x="508810" y="763412"/>
                  <a:pt x="513977" y="744467"/>
                </a:cubicBezTo>
                <a:cubicBezTo>
                  <a:pt x="523887" y="708129"/>
                  <a:pt x="528649" y="674663"/>
                  <a:pt x="546345" y="639270"/>
                </a:cubicBezTo>
                <a:cubicBezTo>
                  <a:pt x="566344" y="599273"/>
                  <a:pt x="558714" y="618346"/>
                  <a:pt x="570621" y="582626"/>
                </a:cubicBezTo>
                <a:cubicBezTo>
                  <a:pt x="565226" y="477430"/>
                  <a:pt x="561942" y="372104"/>
                  <a:pt x="554437" y="267037"/>
                </a:cubicBezTo>
                <a:cubicBezTo>
                  <a:pt x="553829" y="258529"/>
                  <a:pt x="550160" y="250390"/>
                  <a:pt x="546345" y="242761"/>
                </a:cubicBezTo>
                <a:cubicBezTo>
                  <a:pt x="541996" y="234062"/>
                  <a:pt x="535556" y="226576"/>
                  <a:pt x="530161" y="218484"/>
                </a:cubicBezTo>
                <a:cubicBezTo>
                  <a:pt x="527464" y="207695"/>
                  <a:pt x="527043" y="196063"/>
                  <a:pt x="522069" y="186116"/>
                </a:cubicBezTo>
                <a:cubicBezTo>
                  <a:pt x="495340" y="132658"/>
                  <a:pt x="491375" y="141310"/>
                  <a:pt x="449241" y="105196"/>
                </a:cubicBezTo>
                <a:cubicBezTo>
                  <a:pt x="420613" y="80658"/>
                  <a:pt x="446345" y="95656"/>
                  <a:pt x="416872" y="80920"/>
                </a:cubicBezTo>
              </a:path>
            </a:pathLst>
          </a:cu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6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  <p:bldP spid="14" grpId="0"/>
      <p:bldP spid="20" grpId="0"/>
      <p:bldP spid="21" grpId="0"/>
      <p:bldP spid="22" grpId="0"/>
      <p:bldP spid="23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432" y="546249"/>
            <a:ext cx="7145806" cy="531041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29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FC1C4C7A-893A-42C9-ACF0-6194C69DA38E}" type="slidenum">
              <a:rPr lang="en-GB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6</a:t>
            </a:fld>
            <a:endParaRPr lang="en-GB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0786" y="957263"/>
            <a:ext cx="2000250" cy="1014412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6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Back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4376"/>
            <a:ext cx="3673784" cy="2375647"/>
          </a:xfrm>
          <a:prstGeom prst="rect">
            <a:avLst/>
          </a:prstGeom>
          <a:gradFill>
            <a:gsLst>
              <a:gs pos="0">
                <a:schemeClr val="tx1">
                  <a:lumMod val="85000"/>
                </a:schemeClr>
              </a:gs>
              <a:gs pos="100000">
                <a:schemeClr val="tx1"/>
              </a:gs>
            </a:gsLst>
            <a:lin ang="5400000" scaled="0"/>
          </a:gradFill>
        </p:spPr>
        <p:txBody>
          <a:bodyPr wrap="square" rtlCol="0" anchor="ctr">
            <a:spAutoFit/>
          </a:bodyPr>
          <a:lstStyle/>
          <a:p>
            <a:pPr algn="ctr"/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135" y="253095"/>
            <a:ext cx="3304780" cy="170828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756150" y="0"/>
            <a:ext cx="4387850" cy="2375647"/>
          </a:xfrm>
          <a:prstGeom prst="rect">
            <a:avLst/>
          </a:prstGeom>
          <a:gradFill>
            <a:gsLst>
              <a:gs pos="0">
                <a:schemeClr val="tx1">
                  <a:lumMod val="85000"/>
                </a:schemeClr>
              </a:gs>
              <a:gs pos="100000">
                <a:schemeClr val="tx1"/>
              </a:gs>
            </a:gsLst>
            <a:lin ang="5400000" scaled="0"/>
          </a:gradFill>
        </p:spPr>
        <p:txBody>
          <a:bodyPr wrap="square" rtlCol="0" anchor="ctr">
            <a:spAutoFit/>
          </a:bodyPr>
          <a:lstStyle/>
          <a:p>
            <a:pPr algn="ctr"/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3425" y="2497138"/>
            <a:ext cx="7828684" cy="364648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GB" dirty="0"/>
              <a:t>Chart must be used for children aged</a:t>
            </a:r>
          </a:p>
          <a:p>
            <a:pPr>
              <a:defRPr/>
            </a:pPr>
            <a:r>
              <a:rPr lang="en-GB" dirty="0"/>
              <a:t>from birth up to their 16</a:t>
            </a:r>
            <a:r>
              <a:rPr lang="en-GB" baseline="30000" dirty="0"/>
              <a:t>th</a:t>
            </a:r>
            <a:r>
              <a:rPr lang="en-GB" dirty="0"/>
              <a:t> birthday,</a:t>
            </a:r>
          </a:p>
          <a:p>
            <a:pPr>
              <a:defRPr/>
            </a:pPr>
            <a:r>
              <a:rPr lang="en-GB" dirty="0"/>
              <a:t>throughout each of the 5 HSC Trusts,</a:t>
            </a:r>
          </a:p>
          <a:p>
            <a:pPr>
              <a:defRPr/>
            </a:pPr>
            <a:r>
              <a:rPr lang="en-GB" dirty="0"/>
              <a:t>wherever their care is provided,</a:t>
            </a:r>
          </a:p>
          <a:p>
            <a:pPr>
              <a:defRPr/>
            </a:pPr>
            <a:r>
              <a:rPr lang="en-GB" sz="2000" dirty="0">
                <a:solidFill>
                  <a:schemeClr val="bg1"/>
                </a:solidFill>
              </a:rPr>
              <a:t>except for Neonates and children, </a:t>
            </a:r>
            <a:endParaRPr lang="en-GB" sz="1600" dirty="0">
              <a:solidFill>
                <a:schemeClr val="bg1"/>
              </a:solidFill>
            </a:endParaRPr>
          </a:p>
          <a:p>
            <a:pPr marL="1701800" lvl="1" indent="-266700">
              <a:defRPr/>
            </a:pPr>
            <a:r>
              <a:rPr lang="en-GB" sz="2000" dirty="0">
                <a:solidFill>
                  <a:schemeClr val="bg1"/>
                </a:solidFill>
              </a:rPr>
              <a:t>cared for in ICUs, HDUs, specialist wards or units; or</a:t>
            </a:r>
          </a:p>
          <a:p>
            <a:pPr marL="1701800" lvl="1" indent="-266700">
              <a:defRPr/>
            </a:pPr>
            <a:r>
              <a:rPr lang="en-GB" sz="2000" dirty="0">
                <a:solidFill>
                  <a:schemeClr val="bg1"/>
                </a:solidFill>
              </a:rPr>
              <a:t>with diabetic ketoacidosis; or</a:t>
            </a:r>
          </a:p>
          <a:p>
            <a:pPr marL="1701800" lvl="1" indent="-266700">
              <a:defRPr/>
            </a:pPr>
            <a:r>
              <a:rPr lang="en-GB" sz="2000" dirty="0">
                <a:solidFill>
                  <a:schemeClr val="bg1"/>
                </a:solidFill>
              </a:rPr>
              <a:t>with acute burns,</a:t>
            </a:r>
          </a:p>
          <a:p>
            <a:pPr marL="898525" lvl="1" indent="-273050">
              <a:defRPr/>
            </a:pPr>
            <a:r>
              <a:rPr lang="en-GB" sz="2000" dirty="0">
                <a:solidFill>
                  <a:schemeClr val="bg1"/>
                </a:solidFill>
              </a:rPr>
              <a:t>who may use different fluid prescription charts</a:t>
            </a:r>
            <a:r>
              <a:rPr lang="en-GB" dirty="0"/>
              <a:t>.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E52FA-B420-4BE5-9446-CAFFB57FED0A}" type="slidenum">
              <a:rPr lang="en-GB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7</a:t>
            </a:fld>
            <a:endParaRPr lang="en-GB" sz="14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13317" name="Straight Connector 6"/>
          <p:cNvCxnSpPr>
            <a:cxnSpLocks noChangeShapeType="1"/>
          </p:cNvCxnSpPr>
          <p:nvPr/>
        </p:nvCxnSpPr>
        <p:spPr bwMode="auto">
          <a:xfrm>
            <a:off x="4756150" y="231215"/>
            <a:ext cx="3884428" cy="1270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8" name="Straight Connector 9"/>
          <p:cNvCxnSpPr>
            <a:cxnSpLocks noChangeShapeType="1"/>
          </p:cNvCxnSpPr>
          <p:nvPr/>
        </p:nvCxnSpPr>
        <p:spPr bwMode="auto">
          <a:xfrm>
            <a:off x="8649543" y="231215"/>
            <a:ext cx="0" cy="1905955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0" name="Straight Connector 6"/>
          <p:cNvCxnSpPr>
            <a:cxnSpLocks noChangeShapeType="1"/>
          </p:cNvCxnSpPr>
          <p:nvPr/>
        </p:nvCxnSpPr>
        <p:spPr bwMode="auto">
          <a:xfrm>
            <a:off x="354480" y="240180"/>
            <a:ext cx="3319304" cy="1270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1" name="Straight Connector 9"/>
          <p:cNvCxnSpPr>
            <a:cxnSpLocks noChangeShapeType="1"/>
          </p:cNvCxnSpPr>
          <p:nvPr/>
        </p:nvCxnSpPr>
        <p:spPr bwMode="auto">
          <a:xfrm>
            <a:off x="363445" y="231215"/>
            <a:ext cx="5559" cy="2081682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Freeform 11"/>
          <p:cNvSpPr>
            <a:spLocks/>
          </p:cNvSpPr>
          <p:nvPr/>
        </p:nvSpPr>
        <p:spPr bwMode="auto">
          <a:xfrm rot="-5400000">
            <a:off x="512987" y="36401"/>
            <a:ext cx="569913" cy="841375"/>
          </a:xfrm>
          <a:custGeom>
            <a:avLst/>
            <a:gdLst>
              <a:gd name="T0" fmla="*/ 486670 w 570621"/>
              <a:gd name="T1" fmla="*/ 105076 h 841571"/>
              <a:gd name="T2" fmla="*/ 446461 w 570621"/>
              <a:gd name="T3" fmla="*/ 88907 h 841571"/>
              <a:gd name="T4" fmla="*/ 430376 w 570621"/>
              <a:gd name="T5" fmla="*/ 64661 h 841571"/>
              <a:gd name="T6" fmla="*/ 382125 w 570621"/>
              <a:gd name="T7" fmla="*/ 48497 h 841571"/>
              <a:gd name="T8" fmla="*/ 366041 w 570621"/>
              <a:gd name="T9" fmla="*/ 24246 h 841571"/>
              <a:gd name="T10" fmla="*/ 309747 w 570621"/>
              <a:gd name="T11" fmla="*/ 0 h 841571"/>
              <a:gd name="T12" fmla="*/ 108698 w 570621"/>
              <a:gd name="T13" fmla="*/ 16164 h 841571"/>
              <a:gd name="T14" fmla="*/ 84573 w 570621"/>
              <a:gd name="T15" fmla="*/ 24246 h 841571"/>
              <a:gd name="T16" fmla="*/ 60448 w 570621"/>
              <a:gd name="T17" fmla="*/ 48497 h 841571"/>
              <a:gd name="T18" fmla="*/ 36322 w 570621"/>
              <a:gd name="T19" fmla="*/ 96989 h 841571"/>
              <a:gd name="T20" fmla="*/ 28280 w 570621"/>
              <a:gd name="T21" fmla="*/ 121240 h 841571"/>
              <a:gd name="T22" fmla="*/ 12196 w 570621"/>
              <a:gd name="T23" fmla="*/ 185901 h 841571"/>
              <a:gd name="T24" fmla="*/ 20238 w 570621"/>
              <a:gd name="T25" fmla="*/ 622361 h 841571"/>
              <a:gd name="T26" fmla="*/ 28280 w 570621"/>
              <a:gd name="T27" fmla="*/ 654691 h 841571"/>
              <a:gd name="T28" fmla="*/ 44364 w 570621"/>
              <a:gd name="T29" fmla="*/ 678941 h 841571"/>
              <a:gd name="T30" fmla="*/ 52406 w 570621"/>
              <a:gd name="T31" fmla="*/ 703187 h 841571"/>
              <a:gd name="T32" fmla="*/ 100656 w 570621"/>
              <a:gd name="T33" fmla="*/ 759766 h 841571"/>
              <a:gd name="T34" fmla="*/ 132824 w 570621"/>
              <a:gd name="T35" fmla="*/ 792094 h 841571"/>
              <a:gd name="T36" fmla="*/ 156950 w 570621"/>
              <a:gd name="T37" fmla="*/ 816345 h 841571"/>
              <a:gd name="T38" fmla="*/ 245412 w 570621"/>
              <a:gd name="T39" fmla="*/ 840591 h 841571"/>
              <a:gd name="T40" fmla="*/ 486670 w 570621"/>
              <a:gd name="T41" fmla="*/ 824427 h 841571"/>
              <a:gd name="T42" fmla="*/ 494712 w 570621"/>
              <a:gd name="T43" fmla="*/ 800179 h 841571"/>
              <a:gd name="T44" fmla="*/ 510796 w 570621"/>
              <a:gd name="T45" fmla="*/ 743602 h 841571"/>
              <a:gd name="T46" fmla="*/ 542964 w 570621"/>
              <a:gd name="T47" fmla="*/ 638525 h 841571"/>
              <a:gd name="T48" fmla="*/ 567091 w 570621"/>
              <a:gd name="T49" fmla="*/ 581947 h 841571"/>
              <a:gd name="T50" fmla="*/ 551006 w 570621"/>
              <a:gd name="T51" fmla="*/ 266727 h 841571"/>
              <a:gd name="T52" fmla="*/ 542964 w 570621"/>
              <a:gd name="T53" fmla="*/ 242477 h 841571"/>
              <a:gd name="T54" fmla="*/ 526880 w 570621"/>
              <a:gd name="T55" fmla="*/ 218229 h 841571"/>
              <a:gd name="T56" fmla="*/ 518838 w 570621"/>
              <a:gd name="T57" fmla="*/ 185901 h 841571"/>
              <a:gd name="T58" fmla="*/ 446461 w 570621"/>
              <a:gd name="T59" fmla="*/ 105076 h 841571"/>
              <a:gd name="T60" fmla="*/ 414292 w 570621"/>
              <a:gd name="T61" fmla="*/ 80825 h 84157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70621"/>
              <a:gd name="T94" fmla="*/ 0 h 841571"/>
              <a:gd name="T95" fmla="*/ 570621 w 570621"/>
              <a:gd name="T96" fmla="*/ 841571 h 84157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70621" h="841571">
                <a:moveTo>
                  <a:pt x="489701" y="105196"/>
                </a:moveTo>
                <a:cubicBezTo>
                  <a:pt x="476214" y="99801"/>
                  <a:pt x="461061" y="97455"/>
                  <a:pt x="449241" y="89012"/>
                </a:cubicBezTo>
                <a:cubicBezTo>
                  <a:pt x="441327" y="83359"/>
                  <a:pt x="441303" y="69890"/>
                  <a:pt x="433056" y="64736"/>
                </a:cubicBezTo>
                <a:cubicBezTo>
                  <a:pt x="418590" y="55695"/>
                  <a:pt x="384504" y="48552"/>
                  <a:pt x="384504" y="48552"/>
                </a:cubicBezTo>
                <a:cubicBezTo>
                  <a:pt x="379109" y="40460"/>
                  <a:pt x="375791" y="30502"/>
                  <a:pt x="368320" y="24276"/>
                </a:cubicBezTo>
                <a:cubicBezTo>
                  <a:pt x="354988" y="13166"/>
                  <a:pt x="328541" y="5622"/>
                  <a:pt x="311676" y="0"/>
                </a:cubicBezTo>
                <a:cubicBezTo>
                  <a:pt x="244242" y="5395"/>
                  <a:pt x="176639" y="8977"/>
                  <a:pt x="109375" y="16184"/>
                </a:cubicBezTo>
                <a:cubicBezTo>
                  <a:pt x="100894" y="17093"/>
                  <a:pt x="92196" y="19545"/>
                  <a:pt x="85099" y="24276"/>
                </a:cubicBezTo>
                <a:cubicBezTo>
                  <a:pt x="75577" y="30624"/>
                  <a:pt x="68915" y="40460"/>
                  <a:pt x="60823" y="48552"/>
                </a:cubicBezTo>
                <a:cubicBezTo>
                  <a:pt x="40484" y="109570"/>
                  <a:pt x="67920" y="34358"/>
                  <a:pt x="36547" y="97104"/>
                </a:cubicBezTo>
                <a:cubicBezTo>
                  <a:pt x="32732" y="104733"/>
                  <a:pt x="30699" y="113151"/>
                  <a:pt x="28455" y="121380"/>
                </a:cubicBezTo>
                <a:cubicBezTo>
                  <a:pt x="22603" y="142839"/>
                  <a:pt x="17666" y="164537"/>
                  <a:pt x="12271" y="186116"/>
                </a:cubicBezTo>
                <a:cubicBezTo>
                  <a:pt x="-8393" y="372096"/>
                  <a:pt x="-1109" y="272375"/>
                  <a:pt x="20363" y="623086"/>
                </a:cubicBezTo>
                <a:cubicBezTo>
                  <a:pt x="21043" y="634187"/>
                  <a:pt x="24074" y="645232"/>
                  <a:pt x="28455" y="655454"/>
                </a:cubicBezTo>
                <a:cubicBezTo>
                  <a:pt x="32286" y="664393"/>
                  <a:pt x="40290" y="671032"/>
                  <a:pt x="44639" y="679731"/>
                </a:cubicBezTo>
                <a:cubicBezTo>
                  <a:pt x="48454" y="687360"/>
                  <a:pt x="48499" y="696601"/>
                  <a:pt x="52731" y="704007"/>
                </a:cubicBezTo>
                <a:cubicBezTo>
                  <a:pt x="66572" y="728229"/>
                  <a:pt x="82151" y="741519"/>
                  <a:pt x="101283" y="760651"/>
                </a:cubicBezTo>
                <a:cubicBezTo>
                  <a:pt x="116696" y="806891"/>
                  <a:pt x="96659" y="768358"/>
                  <a:pt x="133651" y="793019"/>
                </a:cubicBezTo>
                <a:cubicBezTo>
                  <a:pt x="143173" y="799367"/>
                  <a:pt x="148615" y="810643"/>
                  <a:pt x="157927" y="817295"/>
                </a:cubicBezTo>
                <a:cubicBezTo>
                  <a:pt x="188819" y="839361"/>
                  <a:pt x="207661" y="835960"/>
                  <a:pt x="246940" y="841571"/>
                </a:cubicBezTo>
                <a:cubicBezTo>
                  <a:pt x="327860" y="836176"/>
                  <a:pt x="409636" y="838301"/>
                  <a:pt x="489701" y="825387"/>
                </a:cubicBezTo>
                <a:cubicBezTo>
                  <a:pt x="498122" y="824029"/>
                  <a:pt x="495342" y="809281"/>
                  <a:pt x="497793" y="801111"/>
                </a:cubicBezTo>
                <a:cubicBezTo>
                  <a:pt x="503436" y="782302"/>
                  <a:pt x="508810" y="763412"/>
                  <a:pt x="513977" y="744467"/>
                </a:cubicBezTo>
                <a:cubicBezTo>
                  <a:pt x="523887" y="708129"/>
                  <a:pt x="528649" y="674663"/>
                  <a:pt x="546345" y="639270"/>
                </a:cubicBezTo>
                <a:cubicBezTo>
                  <a:pt x="566344" y="599273"/>
                  <a:pt x="558714" y="618346"/>
                  <a:pt x="570621" y="582626"/>
                </a:cubicBezTo>
                <a:cubicBezTo>
                  <a:pt x="565226" y="477430"/>
                  <a:pt x="561942" y="372104"/>
                  <a:pt x="554437" y="267037"/>
                </a:cubicBezTo>
                <a:cubicBezTo>
                  <a:pt x="553829" y="258529"/>
                  <a:pt x="550160" y="250390"/>
                  <a:pt x="546345" y="242761"/>
                </a:cubicBezTo>
                <a:cubicBezTo>
                  <a:pt x="541996" y="234062"/>
                  <a:pt x="535556" y="226576"/>
                  <a:pt x="530161" y="218484"/>
                </a:cubicBezTo>
                <a:cubicBezTo>
                  <a:pt x="527464" y="207695"/>
                  <a:pt x="527043" y="196063"/>
                  <a:pt x="522069" y="186116"/>
                </a:cubicBezTo>
                <a:cubicBezTo>
                  <a:pt x="495340" y="132658"/>
                  <a:pt x="491375" y="141310"/>
                  <a:pt x="449241" y="105196"/>
                </a:cubicBezTo>
                <a:cubicBezTo>
                  <a:pt x="420613" y="80658"/>
                  <a:pt x="446345" y="95656"/>
                  <a:pt x="416872" y="80920"/>
                </a:cubicBezTo>
              </a:path>
            </a:pathLst>
          </a:cu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338918" cy="2375647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800" y="248290"/>
            <a:ext cx="3881993" cy="1472653"/>
          </a:xfrm>
          <a:prstGeom prst="rect">
            <a:avLst/>
          </a:prstGeom>
        </p:spPr>
      </p:pic>
      <p:sp>
        <p:nvSpPr>
          <p:cNvPr id="2" name="Freeform 1"/>
          <p:cNvSpPr>
            <a:spLocks/>
          </p:cNvSpPr>
          <p:nvPr/>
        </p:nvSpPr>
        <p:spPr bwMode="auto">
          <a:xfrm>
            <a:off x="7375947" y="324878"/>
            <a:ext cx="1150208" cy="1294725"/>
          </a:xfrm>
          <a:custGeom>
            <a:avLst/>
            <a:gdLst>
              <a:gd name="T0" fmla="*/ 1561482 w 570621"/>
              <a:gd name="T1" fmla="*/ 134040 h 841571"/>
              <a:gd name="T2" fmla="*/ 1432472 w 570621"/>
              <a:gd name="T3" fmla="*/ 113415 h 841571"/>
              <a:gd name="T4" fmla="*/ 1380863 w 570621"/>
              <a:gd name="T5" fmla="*/ 82485 h 841571"/>
              <a:gd name="T6" fmla="*/ 1226046 w 570621"/>
              <a:gd name="T7" fmla="*/ 61865 h 841571"/>
              <a:gd name="T8" fmla="*/ 1174439 w 570621"/>
              <a:gd name="T9" fmla="*/ 30931 h 841571"/>
              <a:gd name="T10" fmla="*/ 993826 w 570621"/>
              <a:gd name="T11" fmla="*/ 0 h 841571"/>
              <a:gd name="T12" fmla="*/ 348755 w 570621"/>
              <a:gd name="T13" fmla="*/ 20620 h 841571"/>
              <a:gd name="T14" fmla="*/ 271351 w 570621"/>
              <a:gd name="T15" fmla="*/ 30931 h 841571"/>
              <a:gd name="T16" fmla="*/ 193945 w 570621"/>
              <a:gd name="T17" fmla="*/ 61865 h 841571"/>
              <a:gd name="T18" fmla="*/ 116539 w 570621"/>
              <a:gd name="T19" fmla="*/ 123726 h 841571"/>
              <a:gd name="T20" fmla="*/ 90737 w 570621"/>
              <a:gd name="T21" fmla="*/ 154660 h 841571"/>
              <a:gd name="T22" fmla="*/ 39130 w 570621"/>
              <a:gd name="T23" fmla="*/ 237144 h 841571"/>
              <a:gd name="T24" fmla="*/ 64932 w 570621"/>
              <a:gd name="T25" fmla="*/ 793916 h 841571"/>
              <a:gd name="T26" fmla="*/ 90737 w 570621"/>
              <a:gd name="T27" fmla="*/ 835156 h 841571"/>
              <a:gd name="T28" fmla="*/ 142342 w 570621"/>
              <a:gd name="T29" fmla="*/ 866092 h 841571"/>
              <a:gd name="T30" fmla="*/ 168141 w 570621"/>
              <a:gd name="T31" fmla="*/ 897023 h 841571"/>
              <a:gd name="T32" fmla="*/ 322952 w 570621"/>
              <a:gd name="T33" fmla="*/ 969196 h 841571"/>
              <a:gd name="T34" fmla="*/ 426164 w 570621"/>
              <a:gd name="T35" fmla="*/ 1010438 h 841571"/>
              <a:gd name="T36" fmla="*/ 503574 w 570621"/>
              <a:gd name="T37" fmla="*/ 1041371 h 841571"/>
              <a:gd name="T38" fmla="*/ 787406 w 570621"/>
              <a:gd name="T39" fmla="*/ 1072301 h 841571"/>
              <a:gd name="T40" fmla="*/ 1561482 w 570621"/>
              <a:gd name="T41" fmla="*/ 1051681 h 841571"/>
              <a:gd name="T42" fmla="*/ 1587283 w 570621"/>
              <a:gd name="T43" fmla="*/ 1020748 h 841571"/>
              <a:gd name="T44" fmla="*/ 1638888 w 570621"/>
              <a:gd name="T45" fmla="*/ 948576 h 841571"/>
              <a:gd name="T46" fmla="*/ 1742100 w 570621"/>
              <a:gd name="T47" fmla="*/ 814536 h 841571"/>
              <a:gd name="T48" fmla="*/ 1819510 w 570621"/>
              <a:gd name="T49" fmla="*/ 742362 h 841571"/>
              <a:gd name="T50" fmla="*/ 1767903 w 570621"/>
              <a:gd name="T51" fmla="*/ 340251 h 841571"/>
              <a:gd name="T52" fmla="*/ 1742100 w 570621"/>
              <a:gd name="T53" fmla="*/ 309316 h 841571"/>
              <a:gd name="T54" fmla="*/ 1690495 w 570621"/>
              <a:gd name="T55" fmla="*/ 278384 h 841571"/>
              <a:gd name="T56" fmla="*/ 1664691 w 570621"/>
              <a:gd name="T57" fmla="*/ 237144 h 841571"/>
              <a:gd name="T58" fmla="*/ 1432472 w 570621"/>
              <a:gd name="T59" fmla="*/ 134040 h 841571"/>
              <a:gd name="T60" fmla="*/ 1329258 w 570621"/>
              <a:gd name="T61" fmla="*/ 103105 h 84157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70621"/>
              <a:gd name="T94" fmla="*/ 0 h 841571"/>
              <a:gd name="T95" fmla="*/ 570621 w 570621"/>
              <a:gd name="T96" fmla="*/ 841571 h 84157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70621" h="841571">
                <a:moveTo>
                  <a:pt x="489701" y="105196"/>
                </a:moveTo>
                <a:cubicBezTo>
                  <a:pt x="476214" y="99801"/>
                  <a:pt x="461061" y="97455"/>
                  <a:pt x="449241" y="89012"/>
                </a:cubicBezTo>
                <a:cubicBezTo>
                  <a:pt x="441327" y="83359"/>
                  <a:pt x="441303" y="69890"/>
                  <a:pt x="433056" y="64736"/>
                </a:cubicBezTo>
                <a:cubicBezTo>
                  <a:pt x="418590" y="55695"/>
                  <a:pt x="384504" y="48552"/>
                  <a:pt x="384504" y="48552"/>
                </a:cubicBezTo>
                <a:cubicBezTo>
                  <a:pt x="379109" y="40460"/>
                  <a:pt x="375791" y="30502"/>
                  <a:pt x="368320" y="24276"/>
                </a:cubicBezTo>
                <a:cubicBezTo>
                  <a:pt x="354988" y="13166"/>
                  <a:pt x="328541" y="5622"/>
                  <a:pt x="311676" y="0"/>
                </a:cubicBezTo>
                <a:cubicBezTo>
                  <a:pt x="244242" y="5395"/>
                  <a:pt x="176639" y="8977"/>
                  <a:pt x="109375" y="16184"/>
                </a:cubicBezTo>
                <a:cubicBezTo>
                  <a:pt x="100894" y="17093"/>
                  <a:pt x="92196" y="19545"/>
                  <a:pt x="85099" y="24276"/>
                </a:cubicBezTo>
                <a:cubicBezTo>
                  <a:pt x="75577" y="30624"/>
                  <a:pt x="68915" y="40460"/>
                  <a:pt x="60823" y="48552"/>
                </a:cubicBezTo>
                <a:cubicBezTo>
                  <a:pt x="40484" y="109570"/>
                  <a:pt x="67920" y="34358"/>
                  <a:pt x="36547" y="97104"/>
                </a:cubicBezTo>
                <a:cubicBezTo>
                  <a:pt x="32732" y="104733"/>
                  <a:pt x="30699" y="113151"/>
                  <a:pt x="28455" y="121380"/>
                </a:cubicBezTo>
                <a:cubicBezTo>
                  <a:pt x="22603" y="142839"/>
                  <a:pt x="17666" y="164537"/>
                  <a:pt x="12271" y="186116"/>
                </a:cubicBezTo>
                <a:cubicBezTo>
                  <a:pt x="-8393" y="372096"/>
                  <a:pt x="-1109" y="272375"/>
                  <a:pt x="20363" y="623086"/>
                </a:cubicBezTo>
                <a:cubicBezTo>
                  <a:pt x="21043" y="634187"/>
                  <a:pt x="24074" y="645232"/>
                  <a:pt x="28455" y="655454"/>
                </a:cubicBezTo>
                <a:cubicBezTo>
                  <a:pt x="32286" y="664393"/>
                  <a:pt x="40290" y="671032"/>
                  <a:pt x="44639" y="679731"/>
                </a:cubicBezTo>
                <a:cubicBezTo>
                  <a:pt x="48454" y="687360"/>
                  <a:pt x="48499" y="696601"/>
                  <a:pt x="52731" y="704007"/>
                </a:cubicBezTo>
                <a:cubicBezTo>
                  <a:pt x="66572" y="728229"/>
                  <a:pt x="82151" y="741519"/>
                  <a:pt x="101283" y="760651"/>
                </a:cubicBezTo>
                <a:cubicBezTo>
                  <a:pt x="116696" y="806891"/>
                  <a:pt x="96659" y="768358"/>
                  <a:pt x="133651" y="793019"/>
                </a:cubicBezTo>
                <a:cubicBezTo>
                  <a:pt x="143173" y="799367"/>
                  <a:pt x="148615" y="810643"/>
                  <a:pt x="157927" y="817295"/>
                </a:cubicBezTo>
                <a:cubicBezTo>
                  <a:pt x="188819" y="839361"/>
                  <a:pt x="207661" y="835960"/>
                  <a:pt x="246940" y="841571"/>
                </a:cubicBezTo>
                <a:cubicBezTo>
                  <a:pt x="327860" y="836176"/>
                  <a:pt x="409636" y="838301"/>
                  <a:pt x="489701" y="825387"/>
                </a:cubicBezTo>
                <a:cubicBezTo>
                  <a:pt x="498122" y="824029"/>
                  <a:pt x="495342" y="809281"/>
                  <a:pt x="497793" y="801111"/>
                </a:cubicBezTo>
                <a:cubicBezTo>
                  <a:pt x="503436" y="782302"/>
                  <a:pt x="508810" y="763412"/>
                  <a:pt x="513977" y="744467"/>
                </a:cubicBezTo>
                <a:cubicBezTo>
                  <a:pt x="523887" y="708129"/>
                  <a:pt x="528649" y="674663"/>
                  <a:pt x="546345" y="639270"/>
                </a:cubicBezTo>
                <a:cubicBezTo>
                  <a:pt x="566344" y="599273"/>
                  <a:pt x="558714" y="618346"/>
                  <a:pt x="570621" y="582626"/>
                </a:cubicBezTo>
                <a:cubicBezTo>
                  <a:pt x="565226" y="477430"/>
                  <a:pt x="561942" y="372104"/>
                  <a:pt x="554437" y="267037"/>
                </a:cubicBezTo>
                <a:cubicBezTo>
                  <a:pt x="553829" y="258529"/>
                  <a:pt x="550160" y="250390"/>
                  <a:pt x="546345" y="242761"/>
                </a:cubicBezTo>
                <a:cubicBezTo>
                  <a:pt x="541996" y="234062"/>
                  <a:pt x="535556" y="226576"/>
                  <a:pt x="530161" y="218484"/>
                </a:cubicBezTo>
                <a:cubicBezTo>
                  <a:pt x="527464" y="207695"/>
                  <a:pt x="527043" y="196063"/>
                  <a:pt x="522069" y="186116"/>
                </a:cubicBezTo>
                <a:cubicBezTo>
                  <a:pt x="495340" y="132658"/>
                  <a:pt x="491375" y="141310"/>
                  <a:pt x="449241" y="105196"/>
                </a:cubicBezTo>
                <a:cubicBezTo>
                  <a:pt x="420613" y="80658"/>
                  <a:pt x="446345" y="95656"/>
                  <a:pt x="416872" y="80920"/>
                </a:cubicBezTo>
              </a:path>
            </a:pathLst>
          </a:cu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12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000125"/>
            <a:ext cx="8258175" cy="3919538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GB" dirty="0"/>
          </a:p>
          <a:p>
            <a:pPr marL="0" indent="0">
              <a:buFont typeface="Wingdings" pitchFamily="2" charset="2"/>
              <a:buNone/>
            </a:pPr>
            <a:r>
              <a:rPr lang="en-GB" dirty="0"/>
              <a:t>Preparing Chart</a:t>
            </a:r>
          </a:p>
          <a:p>
            <a:pPr marL="0" indent="0">
              <a:buFont typeface="Wingdings" pitchFamily="2" charset="2"/>
              <a:buNone/>
            </a:pPr>
            <a:r>
              <a:rPr lang="en-GB" dirty="0"/>
              <a:t>Prescribing fluids </a:t>
            </a:r>
          </a:p>
          <a:p>
            <a:pPr marL="0" indent="0">
              <a:buNone/>
            </a:pPr>
            <a:r>
              <a:rPr lang="en-GB" dirty="0"/>
              <a:t>Administering fluids</a:t>
            </a:r>
          </a:p>
          <a:p>
            <a:pPr marL="0" indent="0">
              <a:buFont typeface="Wingdings" pitchFamily="2" charset="2"/>
              <a:buNone/>
            </a:pPr>
            <a:r>
              <a:rPr lang="en-GB" dirty="0"/>
              <a:t>Prescribing medicines 		</a:t>
            </a:r>
            <a:r>
              <a:rPr lang="en-GB" dirty="0">
                <a:sym typeface="Wingdings" pitchFamily="2" charset="2"/>
              </a:rPr>
              <a:t> </a:t>
            </a:r>
            <a:endParaRPr lang="en-GB" dirty="0"/>
          </a:p>
          <a:p>
            <a:pPr marL="0" indent="0">
              <a:buFont typeface="Wingdings" pitchFamily="2" charset="2"/>
              <a:buNone/>
            </a:pPr>
            <a:r>
              <a:rPr lang="en-GB" dirty="0"/>
              <a:t>Completing fluid balance chart </a:t>
            </a:r>
          </a:p>
          <a:p>
            <a:pPr marL="0" indent="0">
              <a:buFont typeface="Wingdings" pitchFamily="2" charset="2"/>
              <a:buNone/>
            </a:pPr>
            <a:r>
              <a:rPr lang="en-GB" dirty="0"/>
              <a:t>	Recording intake</a:t>
            </a:r>
          </a:p>
          <a:p>
            <a:pPr marL="0" indent="0">
              <a:buFont typeface="Wingdings" pitchFamily="2" charset="2"/>
              <a:buNone/>
            </a:pPr>
            <a:r>
              <a:rPr lang="en-GB" dirty="0"/>
              <a:t>	Recording output</a:t>
            </a:r>
          </a:p>
          <a:p>
            <a:pPr marL="0" indent="0">
              <a:buFont typeface="Wingdings" pitchFamily="2" charset="2"/>
              <a:buNone/>
            </a:pPr>
            <a:r>
              <a:rPr lang="en-GB" dirty="0"/>
              <a:t>	Recording balance</a:t>
            </a:r>
          </a:p>
          <a:p>
            <a:pPr marL="0" indent="0">
              <a:buFont typeface="Wingdings" pitchFamily="2" charset="2"/>
              <a:buNone/>
            </a:pPr>
            <a:r>
              <a:rPr lang="en-GB" dirty="0"/>
              <a:t>Start next days chart	 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15866FEE-16D0-4C82-AA3F-5F5CE399D3F6}" type="slidenum">
              <a:rPr lang="en-GB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8</a:t>
            </a:fld>
            <a:endParaRPr lang="en-GB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C00000"/>
                </a:solidFill>
              </a:rPr>
              <a:t>For information on</a:t>
            </a:r>
          </a:p>
        </p:txBody>
      </p:sp>
      <p:sp>
        <p:nvSpPr>
          <p:cNvPr id="2" name="Rectangle 1"/>
          <p:cNvSpPr/>
          <p:nvPr/>
        </p:nvSpPr>
        <p:spPr>
          <a:xfrm>
            <a:off x="4970463" y="1434119"/>
            <a:ext cx="2935456" cy="4034054"/>
          </a:xfrm>
          <a:prstGeom prst="rect">
            <a:avLst/>
          </a:prstGeom>
        </p:spPr>
        <p:txBody>
          <a:bodyPr wrap="square" tIns="46800" bIns="46800" anchor="ctr">
            <a:spAutoFit/>
          </a:bodyPr>
          <a:lstStyle/>
          <a:p>
            <a:pPr marL="342900" indent="-342900">
              <a:spcAft>
                <a:spcPts val="600"/>
              </a:spcAft>
              <a:buFont typeface="Wingdings"/>
              <a:buChar char="à"/>
              <a:defRPr/>
            </a:pPr>
            <a:r>
              <a:rPr lang="en-GB" dirty="0">
                <a:solidFill>
                  <a:schemeClr val="bg2"/>
                </a:solidFill>
                <a:latin typeface="+mn-lt"/>
                <a:cs typeface="+mn-cs"/>
                <a:sym typeface="Wingdings" pitchFamily="2" charset="2"/>
              </a:rPr>
              <a:t>slide 8 </a:t>
            </a:r>
          </a:p>
          <a:p>
            <a:pPr marL="342900" indent="-342900">
              <a:spcAft>
                <a:spcPts val="600"/>
              </a:spcAft>
              <a:buFont typeface="Wingdings"/>
              <a:buChar char="à"/>
              <a:defRPr/>
            </a:pPr>
            <a:r>
              <a:rPr lang="en-GB" dirty="0">
                <a:solidFill>
                  <a:schemeClr val="bg2"/>
                </a:solidFill>
                <a:latin typeface="+mn-lt"/>
                <a:cs typeface="+mn-cs"/>
                <a:sym typeface="Wingdings" pitchFamily="2" charset="2"/>
              </a:rPr>
              <a:t>sl</a:t>
            </a:r>
            <a:r>
              <a:rPr lang="en-GB" dirty="0">
                <a:solidFill>
                  <a:schemeClr val="bg2"/>
                </a:solidFill>
                <a:latin typeface="+mn-lt"/>
                <a:cs typeface="+mn-cs"/>
              </a:rPr>
              <a:t>ide 12</a:t>
            </a:r>
          </a:p>
          <a:p>
            <a:pPr marL="342900" indent="-342900">
              <a:spcAft>
                <a:spcPts val="600"/>
              </a:spcAft>
              <a:buFont typeface="Wingdings"/>
              <a:buChar char="à"/>
              <a:defRPr/>
            </a:pPr>
            <a:r>
              <a:rPr lang="en-GB" dirty="0">
                <a:solidFill>
                  <a:schemeClr val="bg2"/>
                </a:solidFill>
                <a:latin typeface="+mn-lt"/>
                <a:cs typeface="+mn-cs"/>
              </a:rPr>
              <a:t>slide 26</a:t>
            </a:r>
          </a:p>
          <a:p>
            <a:pPr marL="342900" indent="-342900">
              <a:spcAft>
                <a:spcPts val="600"/>
              </a:spcAft>
              <a:buFont typeface="Wingdings"/>
              <a:buChar char="à"/>
              <a:defRPr/>
            </a:pPr>
            <a:r>
              <a:rPr lang="en-GB" dirty="0">
                <a:solidFill>
                  <a:schemeClr val="bg2"/>
                </a:solidFill>
                <a:latin typeface="+mn-lt"/>
                <a:cs typeface="+mn-cs"/>
              </a:rPr>
              <a:t>slide 28</a:t>
            </a:r>
          </a:p>
          <a:p>
            <a:pPr marL="342900" indent="-342900">
              <a:spcAft>
                <a:spcPts val="600"/>
              </a:spcAft>
              <a:buFont typeface="Wingdings"/>
              <a:buChar char="à"/>
              <a:defRPr/>
            </a:pPr>
            <a:r>
              <a:rPr lang="en-GB" dirty="0">
                <a:solidFill>
                  <a:schemeClr val="bg2"/>
                </a:solidFill>
                <a:latin typeface="+mn-lt"/>
                <a:cs typeface="+mn-cs"/>
              </a:rPr>
              <a:t>slide 33</a:t>
            </a:r>
          </a:p>
          <a:p>
            <a:pPr marL="342900" indent="-342900">
              <a:spcAft>
                <a:spcPts val="600"/>
              </a:spcAft>
              <a:buFont typeface="Wingdings"/>
              <a:buChar char="à"/>
              <a:defRPr/>
            </a:pPr>
            <a:r>
              <a:rPr lang="en-GB" dirty="0">
                <a:solidFill>
                  <a:schemeClr val="bg2"/>
                </a:solidFill>
                <a:latin typeface="+mn-lt"/>
                <a:cs typeface="+mn-cs"/>
              </a:rPr>
              <a:t>slide 33</a:t>
            </a:r>
          </a:p>
          <a:p>
            <a:pPr marL="342900" indent="-342900">
              <a:spcAft>
                <a:spcPts val="600"/>
              </a:spcAft>
              <a:buFont typeface="Wingdings"/>
              <a:buChar char="à"/>
              <a:defRPr/>
            </a:pPr>
            <a:r>
              <a:rPr lang="en-GB" dirty="0">
                <a:solidFill>
                  <a:schemeClr val="bg2"/>
                </a:solidFill>
                <a:latin typeface="+mn-lt"/>
                <a:cs typeface="+mn-cs"/>
              </a:rPr>
              <a:t>slide 41</a:t>
            </a:r>
          </a:p>
          <a:p>
            <a:pPr marL="342900" indent="-342900">
              <a:spcAft>
                <a:spcPts val="600"/>
              </a:spcAft>
              <a:buFont typeface="Wingdings"/>
              <a:buChar char="à"/>
              <a:defRPr/>
            </a:pPr>
            <a:r>
              <a:rPr lang="en-GB" dirty="0">
                <a:solidFill>
                  <a:schemeClr val="bg2"/>
                </a:solidFill>
                <a:latin typeface="+mn-lt"/>
                <a:cs typeface="+mn-cs"/>
              </a:rPr>
              <a:t>slide 48</a:t>
            </a:r>
          </a:p>
          <a:p>
            <a:pPr marL="342900" indent="-342900">
              <a:spcAft>
                <a:spcPts val="600"/>
              </a:spcAft>
              <a:buFont typeface="Wingdings"/>
              <a:buChar char="à"/>
              <a:defRPr/>
            </a:pPr>
            <a:r>
              <a:rPr lang="en-GB" dirty="0">
                <a:solidFill>
                  <a:schemeClr val="bg2"/>
                </a:solidFill>
                <a:latin typeface="+mn-lt"/>
                <a:cs typeface="+mn-cs"/>
              </a:rPr>
              <a:t>slide 53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778" y="2192752"/>
            <a:ext cx="3565692" cy="167829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694"/>
          <a:stretch/>
        </p:blipFill>
        <p:spPr bwMode="auto">
          <a:xfrm>
            <a:off x="794219" y="1320914"/>
            <a:ext cx="3675387" cy="101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FF0000"/>
                </a:solidFill>
              </a:rPr>
              <a:t>1.</a:t>
            </a:r>
            <a:r>
              <a:rPr lang="en-GB"/>
              <a:t> Labelling</a:t>
            </a:r>
          </a:p>
        </p:txBody>
      </p:sp>
      <p:sp>
        <p:nvSpPr>
          <p:cNvPr id="1434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B9C2BB73-3FA1-4D79-853D-92EA128E24E1}" type="slidenum">
              <a:rPr lang="en-GB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9</a:t>
            </a:fld>
            <a:endParaRPr lang="en-GB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28625" y="4248150"/>
            <a:ext cx="7856538" cy="10382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C00000"/>
              </a:buClr>
              <a:buSzPct val="85000"/>
              <a:buFont typeface="Wingdings" pitchFamily="2" charset="2"/>
              <a:buChar char="v"/>
              <a:defRPr/>
            </a:pPr>
            <a:r>
              <a:rPr lang="en-GB" sz="2200" kern="0" dirty="0">
                <a:solidFill>
                  <a:schemeClr val="bg2"/>
                </a:solidFill>
                <a:latin typeface="+mn-lt"/>
                <a:cs typeface="+mn-cs"/>
              </a:rPr>
              <a:t>Stick on labels on </a:t>
            </a:r>
            <a:r>
              <a:rPr lang="en-GB" sz="2200" u="sng" kern="0" dirty="0">
                <a:solidFill>
                  <a:schemeClr val="bg2"/>
                </a:solidFill>
                <a:latin typeface="+mn-lt"/>
                <a:cs typeface="+mn-cs"/>
              </a:rPr>
              <a:t>both</a:t>
            </a:r>
            <a:r>
              <a:rPr lang="en-GB" sz="2200" kern="0" dirty="0">
                <a:solidFill>
                  <a:schemeClr val="bg2"/>
                </a:solidFill>
                <a:latin typeface="+mn-lt"/>
                <a:cs typeface="+mn-cs"/>
              </a:rPr>
              <a:t> sides of chart, and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00000"/>
              </a:buClr>
              <a:buSzPct val="85000"/>
              <a:buFont typeface="Wingdings" pitchFamily="2" charset="2"/>
              <a:buChar char="v"/>
              <a:defRPr/>
            </a:pPr>
            <a:r>
              <a:rPr lang="en-GB" sz="2200" kern="0" dirty="0">
                <a:solidFill>
                  <a:schemeClr val="bg2"/>
                </a:solidFill>
                <a:latin typeface="+mn-lt"/>
                <a:cs typeface="+mn-cs"/>
              </a:rPr>
              <a:t>Complete hospital, ward &amp; date.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625" y="1118243"/>
            <a:ext cx="1447800" cy="708025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Front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48437" y="2878695"/>
            <a:ext cx="1666875" cy="708025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Back</a:t>
            </a:r>
            <a:endParaRPr lang="en-GB" sz="6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92563" y="3008313"/>
            <a:ext cx="9540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3600">
                <a:solidFill>
                  <a:srgbClr val="002060"/>
                </a:solidFill>
                <a:latin typeface="Arial" charset="0"/>
              </a:rPr>
              <a:t>and</a:t>
            </a:r>
            <a:endParaRPr lang="en-GB">
              <a:solidFill>
                <a:srgbClr val="002060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98960" y="1166186"/>
            <a:ext cx="488680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597274" y="1170299"/>
            <a:ext cx="0" cy="14229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5285176" y="2273719"/>
            <a:ext cx="3603175" cy="41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285176" y="2277832"/>
            <a:ext cx="0" cy="14229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5195087" y="4947086"/>
            <a:ext cx="2316660" cy="830997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Minimum patient identifiers are:</a:t>
            </a:r>
          </a:p>
          <a:p>
            <a:pPr marL="342900" indent="-1651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Full Name</a:t>
            </a:r>
          </a:p>
          <a:p>
            <a:pPr marL="342900" indent="-1651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DOB</a:t>
            </a:r>
          </a:p>
          <a:p>
            <a:pPr marL="342900" indent="-1651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Hospital number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animBg="1"/>
      <p:bldP spid="10" grpId="0" animBg="1"/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NHSCT_white">
  <a:themeElements>
    <a:clrScheme name="NHSCT_white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NHSCT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000" b="1" dirty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2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NHSCT_white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SCT_white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SCT_whit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SCT_white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SCT_white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22942</TotalTime>
  <Words>2407</Words>
  <Application>Microsoft Office PowerPoint</Application>
  <PresentationFormat>On-screen Show (4:3)</PresentationFormat>
  <Paragraphs>1434</Paragraphs>
  <Slides>53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NHSCT_white</vt:lpstr>
      <vt:lpstr>PowerPoint Presentation</vt:lpstr>
      <vt:lpstr>PowerPoint Presentation</vt:lpstr>
      <vt:lpstr>Aims and outcomes of session.</vt:lpstr>
      <vt:lpstr>NPSA alert 22</vt:lpstr>
      <vt:lpstr>PowerPoint Presentation</vt:lpstr>
      <vt:lpstr>PowerPoint Presentation</vt:lpstr>
      <vt:lpstr>PowerPoint Presentation</vt:lpstr>
      <vt:lpstr>For information on</vt:lpstr>
      <vt:lpstr>1. Labelling</vt:lpstr>
      <vt:lpstr>2. Insert patient’s weight in kgs</vt:lpstr>
      <vt:lpstr>3. Complete previous days fluid volumes</vt:lpstr>
      <vt:lpstr>4. Prescribe fluids - evidence</vt:lpstr>
      <vt:lpstr>4. Prescribe fluids - evidence</vt:lpstr>
      <vt:lpstr>4. Prescribe fluids - evidence</vt:lpstr>
      <vt:lpstr>4. Prescribe fluids - method</vt:lpstr>
      <vt:lpstr>4. Prescribe fluids - method</vt:lpstr>
      <vt:lpstr>4. Prescribe fluids - method</vt:lpstr>
      <vt:lpstr>4. Prescribe fluids - method</vt:lpstr>
      <vt:lpstr>4. Prescribe fluids - method</vt:lpstr>
      <vt:lpstr>4. Prescribe fluids - method</vt:lpstr>
      <vt:lpstr>4. Prescribe fluids - method</vt:lpstr>
      <vt:lpstr>4. Prescribe fluids - method</vt:lpstr>
      <vt:lpstr>4. Prescribe fluids - method</vt:lpstr>
      <vt:lpstr>4. Prescribe fluids - example </vt:lpstr>
      <vt:lpstr>4. Prescribe fluids - identification</vt:lpstr>
      <vt:lpstr>4. Fluid prescription &amp; administration</vt:lpstr>
      <vt:lpstr>PowerPoint Presentation</vt:lpstr>
      <vt:lpstr>5. Medicine prescription &amp; administration</vt:lpstr>
      <vt:lpstr>5. Medicine prescription &amp; administration</vt:lpstr>
      <vt:lpstr>5. Medicine prescription &amp; administration</vt:lpstr>
      <vt:lpstr>5. Medicine prescription &amp; administration</vt:lpstr>
      <vt:lpstr>5. Medicine prescription &amp; administration</vt:lpstr>
      <vt:lpstr>6. Record Intake</vt:lpstr>
      <vt:lpstr>6. Record Intake</vt:lpstr>
      <vt:lpstr>6. Record Intake</vt:lpstr>
      <vt:lpstr>7. Intake – Cumulative total for each site</vt:lpstr>
      <vt:lpstr>7. Intake – Cumulative total for each site</vt:lpstr>
      <vt:lpstr>8. Intake – Hourly cumulative totals</vt:lpstr>
      <vt:lpstr>8. Intake</vt:lpstr>
      <vt:lpstr>9. Record intake totals</vt:lpstr>
      <vt:lpstr>10. Record outputs</vt:lpstr>
      <vt:lpstr>10. Record outputs</vt:lpstr>
      <vt:lpstr>11. Output – Cumulative total for each fluid</vt:lpstr>
      <vt:lpstr>11. Output – Cumulative total for each fluid</vt:lpstr>
      <vt:lpstr>12. Output – Hourly Cumulative totals</vt:lpstr>
      <vt:lpstr>12. Output – Hourly Cumulative totals</vt:lpstr>
      <vt:lpstr>13. Record output totals</vt:lpstr>
      <vt:lpstr>14. Calculate overall hourly balance</vt:lpstr>
      <vt:lpstr>15. Complete overall 24 hour balance</vt:lpstr>
      <vt:lpstr>16. Record Blood Glucose </vt:lpstr>
      <vt:lpstr>17. Record Signature</vt:lpstr>
      <vt:lpstr>18. Complete 12 hour assessment </vt:lpstr>
      <vt:lpstr>19. Start next day’s chart</vt:lpstr>
    </vt:vector>
  </TitlesOfParts>
  <Company>SEBT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JR Johnston</dc:creator>
  <cp:lastModifiedBy>Janelle Clegg</cp:lastModifiedBy>
  <cp:revision>823</cp:revision>
  <dcterms:created xsi:type="dcterms:W3CDTF">2007-07-31T10:52:31Z</dcterms:created>
  <dcterms:modified xsi:type="dcterms:W3CDTF">2018-01-26T16:27:28Z</dcterms:modified>
</cp:coreProperties>
</file>